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  <p:sldMasterId id="2147483831" r:id="rId2"/>
    <p:sldMasterId id="2147483947" r:id="rId3"/>
  </p:sldMasterIdLst>
  <p:notesMasterIdLst>
    <p:notesMasterId r:id="rId27"/>
  </p:notesMasterIdLst>
  <p:sldIdLst>
    <p:sldId id="475" r:id="rId4"/>
    <p:sldId id="469" r:id="rId5"/>
    <p:sldId id="448" r:id="rId6"/>
    <p:sldId id="449" r:id="rId7"/>
    <p:sldId id="462" r:id="rId8"/>
    <p:sldId id="459" r:id="rId9"/>
    <p:sldId id="463" r:id="rId10"/>
    <p:sldId id="474" r:id="rId11"/>
    <p:sldId id="476" r:id="rId12"/>
    <p:sldId id="467" r:id="rId13"/>
    <p:sldId id="453" r:id="rId14"/>
    <p:sldId id="466" r:id="rId15"/>
    <p:sldId id="458" r:id="rId16"/>
    <p:sldId id="460" r:id="rId17"/>
    <p:sldId id="464" r:id="rId18"/>
    <p:sldId id="461" r:id="rId19"/>
    <p:sldId id="465" r:id="rId20"/>
    <p:sldId id="471" r:id="rId21"/>
    <p:sldId id="477" r:id="rId22"/>
    <p:sldId id="473" r:id="rId23"/>
    <p:sldId id="472" r:id="rId24"/>
    <p:sldId id="478" r:id="rId25"/>
    <p:sldId id="470" r:id="rId26"/>
  </p:sldIdLst>
  <p:sldSz cx="9144000" cy="6858000" type="screen4x3"/>
  <p:notesSz cx="6669088" cy="9928225"/>
  <p:defaultTextStyle>
    <a:defPPr>
      <a:defRPr lang="en-GB"/>
    </a:defPPr>
    <a:lvl1pPr algn="ctr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9933"/>
    <a:srgbClr val="3E12E0"/>
    <a:srgbClr val="4E23ED"/>
    <a:srgbClr val="FF9900"/>
    <a:srgbClr val="333333"/>
    <a:srgbClr val="BEF6FE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32" autoAdjust="0"/>
    <p:restoredTop sz="91534" autoAdjust="0"/>
  </p:normalViewPr>
  <p:slideViewPr>
    <p:cSldViewPr>
      <p:cViewPr>
        <p:scale>
          <a:sx n="100" d="100"/>
          <a:sy n="100" d="100"/>
        </p:scale>
        <p:origin x="-1944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87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2220" y="-90"/>
      </p:cViewPr>
      <p:guideLst>
        <p:guide orient="horz" pos="3126"/>
        <p:guide pos="210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>
            <a:lvl1pPr algn="l">
              <a:defRPr b="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825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>
            <a:lvl1pPr algn="r">
              <a:defRPr b="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2488" y="744538"/>
            <a:ext cx="4964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714875"/>
            <a:ext cx="5335588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7" rIns="91433" bIns="45717" numCol="1" anchor="b" anchorCtr="0" compatLnSpc="1">
            <a:prstTxWarp prst="textNoShape">
              <a:avLst/>
            </a:prstTxWarp>
          </a:bodyPr>
          <a:lstStyle>
            <a:lvl1pPr algn="l">
              <a:defRPr b="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8250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7" rIns="91433" bIns="45717" numCol="1" anchor="b" anchorCtr="0" compatLnSpc="1">
            <a:prstTxWarp prst="textNoShape">
              <a:avLst/>
            </a:prstTxWarp>
          </a:bodyPr>
          <a:lstStyle>
            <a:lvl1pPr algn="r">
              <a:defRPr b="0">
                <a:latin typeface="Arial" charset="0"/>
              </a:defRPr>
            </a:lvl1pPr>
          </a:lstStyle>
          <a:p>
            <a:pPr>
              <a:defRPr/>
            </a:pPr>
            <a:fld id="{099F4E68-0E8E-4E80-9D39-BBE26396C49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31830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itchFamily="34" charset="0"/>
            </a:endParaRP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BCD70083-9714-4F31-A670-0A0EF46C9620}" type="slidenum">
              <a:rPr lang="en-GB" altLang="en-US" b="0" smtClean="0">
                <a:solidFill>
                  <a:prstClr val="black"/>
                </a:solidFill>
                <a:latin typeface="Arial" pitchFamily="34" charset="0"/>
              </a:rPr>
              <a:pPr algn="r" eaLnBrk="1" hangingPunct="1">
                <a:defRPr/>
              </a:pPr>
              <a:t>1</a:t>
            </a:fld>
            <a:endParaRPr lang="en-GB" altLang="en-US" b="0" smtClean="0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919163" eaLnBrk="1" hangingPunct="1"/>
            <a:endParaRPr lang="en-GB" altLang="en-US" dirty="0" smtClean="0">
              <a:latin typeface="Arial" pitchFamily="34" charset="0"/>
            </a:endParaRPr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701A003-2EF4-460D-92AA-3F2AAD0C3CE6}" type="slidenum">
              <a:rPr lang="en-GB" altLang="en-US" smtClean="0">
                <a:ea typeface="ヒラギノ角ゴ Pro W3"/>
                <a:cs typeface="ヒラギノ角ゴ Pro W3"/>
              </a:rPr>
              <a:pPr eaLnBrk="1" hangingPunct="1">
                <a:spcBef>
                  <a:spcPct val="0"/>
                </a:spcBef>
              </a:pPr>
              <a:t>2</a:t>
            </a:fld>
            <a:endParaRPr lang="en-GB" altLang="en-US" smtClean="0">
              <a:ea typeface="ヒラギノ角ゴ Pro W3"/>
              <a:cs typeface="ヒラギノ角ゴ Pro W3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8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1157" algn="l"/>
                <a:tab pos="1443899" algn="l"/>
                <a:tab pos="2166641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1pPr>
            <a:lvl2pPr marL="741761" indent="-285293" eaLnBrk="0" hangingPunct="0">
              <a:tabLst>
                <a:tab pos="721157" algn="l"/>
                <a:tab pos="1443899" algn="l"/>
                <a:tab pos="2166641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2pPr>
            <a:lvl3pPr marL="1141171" indent="-228234" eaLnBrk="0" hangingPunct="0">
              <a:tabLst>
                <a:tab pos="721157" algn="l"/>
                <a:tab pos="1443899" algn="l"/>
                <a:tab pos="2166641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3pPr>
            <a:lvl4pPr marL="1597640" indent="-228234" eaLnBrk="0" hangingPunct="0">
              <a:tabLst>
                <a:tab pos="721157" algn="l"/>
                <a:tab pos="1443899" algn="l"/>
                <a:tab pos="2166641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4pPr>
            <a:lvl5pPr marL="2054108" indent="-228234" eaLnBrk="0" hangingPunct="0">
              <a:tabLst>
                <a:tab pos="721157" algn="l"/>
                <a:tab pos="1443899" algn="l"/>
                <a:tab pos="2166641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5pPr>
            <a:lvl6pPr marL="2510577" indent="-228234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721157" algn="l"/>
                <a:tab pos="1443899" algn="l"/>
                <a:tab pos="2166641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6pPr>
            <a:lvl7pPr marL="2967045" indent="-228234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721157" algn="l"/>
                <a:tab pos="1443899" algn="l"/>
                <a:tab pos="2166641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7pPr>
            <a:lvl8pPr marL="3423514" indent="-228234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721157" algn="l"/>
                <a:tab pos="1443899" algn="l"/>
                <a:tab pos="2166641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8pPr>
            <a:lvl9pPr marL="3879982" indent="-228234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721157" algn="l"/>
                <a:tab pos="1443899" algn="l"/>
                <a:tab pos="2166641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9pPr>
          </a:lstStyle>
          <a:p>
            <a:pPr eaLnBrk="1" hangingPunct="1"/>
            <a:fld id="{7C8F0A2F-E2D4-4DD7-A391-F21453A36D27}" type="slidenum">
              <a:rPr lang="en-GB" sz="2400" b="1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pPr eaLnBrk="1" hangingPunct="1"/>
              <a:t>23</a:t>
            </a:fld>
            <a:endParaRPr lang="en-GB" sz="2400" b="1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048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4075" y="744538"/>
            <a:ext cx="4959350" cy="3721100"/>
          </a:xfrm>
          <a:solidFill>
            <a:srgbClr val="FFFFFF"/>
          </a:solidFill>
          <a:ln/>
        </p:spPr>
      </p:sp>
      <p:sp>
        <p:nvSpPr>
          <p:cNvPr id="2048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66599" y="4714876"/>
            <a:ext cx="5334335" cy="44688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en-US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7FE41-61F6-44B6-9D86-BE3DD3AF485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90720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3EF516-2534-45A7-BAF3-6AE4F07F6D0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009777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-133350"/>
            <a:ext cx="2286000" cy="62214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-133350"/>
            <a:ext cx="6705600" cy="62214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6F7D62-A43E-43A1-8D15-A869C2323E5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80283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3350"/>
            <a:ext cx="9144000" cy="863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41413" y="1592263"/>
            <a:ext cx="6400800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3" y="3916363"/>
            <a:ext cx="6400800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4FE77C-D0B1-467B-B3A0-9DF2E8C6D0A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9606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3350"/>
            <a:ext cx="9144000" cy="863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141413" y="1592263"/>
            <a:ext cx="6400800" cy="4495800"/>
          </a:xfrm>
        </p:spPr>
        <p:txBody>
          <a:bodyPr/>
          <a:lstStyle/>
          <a:p>
            <a:pPr lvl="0"/>
            <a:endParaRPr lang="fr-FR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38AE27-EF2B-4F49-BC1B-81E2B5971C6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40449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64010D-BA2F-435D-A4BD-923C201F7ED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01638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5FF132-28C1-40AB-A254-92B48F300AA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48751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4267B8-1ABD-4C4B-98B6-962A1896363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755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DB670F-0AA6-46D0-9CF8-46FEA9F5448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82249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9F94F8-E61B-4C54-AF7F-4BA4EED6F48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49836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794353-1170-4432-8CEC-3C8781076F6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79232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B89B00-6FDE-406B-AD92-EC35F6A7FF5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44366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B42B7-7740-4B9A-A061-5366B8DCEBE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46272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967173-04A8-4A56-A4CD-06B72727A49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66021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FB9DC7-4779-416E-AB1F-1CC00284B3A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81291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438EC-9175-436B-88D5-B67DE0DAC0E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776748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00FAE0-FCE2-4F26-B5E3-43F89656204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73282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D8A7DC8D-62DC-485C-A243-3F34AC2F905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72596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88BE1320-F8B5-43FA-9C44-8BE687F2A03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227676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296232E5-D2C3-4FF5-A195-A40E0B192B1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35317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C0EBA884-53A6-403B-996D-5D0E1D11146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777459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266A1A12-5637-473E-95DD-DAE0A388DEB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6992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A3309-EE38-49A1-AA6D-4C951917DCF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40886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40835247-8B5C-415B-A68E-71F14B464C3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970543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9C89DE4F-3079-48D3-85E4-0674E5AE157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03878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2F3EAD6B-0A5F-485D-B0EB-B2E5CF950BC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302115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6D8645F0-C02F-4F94-A562-9B24A494530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549909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D2F001AB-664C-4469-BAAE-A0DD4E7B301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13496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67A9A205-8F07-4326-AB60-4E486545497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4391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3" y="1592263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8013" y="1592263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43F178-7419-4705-B19D-A6F5D7C574E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6436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C5B282-0C66-4045-8CB7-905CF23E48B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90013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AC8116-2DB1-4648-AA71-260FA979F9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60745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14D491-E170-4E7A-A821-2C16B9312EF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80418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8B9089-5EA8-4FF5-ADEB-FB1909B5E02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60092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0303DA-414A-493F-B09A-73EE488CBE8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1335856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 userDrawn="1"/>
        </p:nvSpPr>
        <p:spPr bwMode="auto">
          <a:xfrm>
            <a:off x="0" y="-44450"/>
            <a:ext cx="9144000" cy="690245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0F5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fr-FR" altLang="en-US" smtClean="0"/>
          </a:p>
        </p:txBody>
      </p:sp>
      <p:sp>
        <p:nvSpPr>
          <p:cNvPr id="2051" name="Rectangle 3"/>
          <p:cNvSpPr>
            <a:spLocks noChangeArrowheads="1"/>
          </p:cNvSpPr>
          <p:nvPr userDrawn="1"/>
        </p:nvSpPr>
        <p:spPr bwMode="auto">
          <a:xfrm>
            <a:off x="179388" y="887413"/>
            <a:ext cx="8785225" cy="5761037"/>
          </a:xfrm>
          <a:prstGeom prst="rect">
            <a:avLst/>
          </a:prstGeom>
          <a:gradFill rotWithShape="1">
            <a:gsLst>
              <a:gs pos="0">
                <a:srgbClr val="F0F5FF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fr-FR" altLang="en-US" smtClean="0"/>
          </a:p>
        </p:txBody>
      </p:sp>
      <p:sp>
        <p:nvSpPr>
          <p:cNvPr id="2052" name="Rectangle 4"/>
          <p:cNvSpPr>
            <a:spLocks noChangeArrowheads="1"/>
          </p:cNvSpPr>
          <p:nvPr userDrawn="1"/>
        </p:nvSpPr>
        <p:spPr bwMode="auto">
          <a:xfrm>
            <a:off x="3743325" y="30908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fr-FR" altLang="en-US" smtClean="0"/>
          </a:p>
        </p:txBody>
      </p:sp>
      <p:sp>
        <p:nvSpPr>
          <p:cNvPr id="1029" name="Line 5"/>
          <p:cNvSpPr>
            <a:spLocks noChangeShapeType="1"/>
          </p:cNvSpPr>
          <p:nvPr userDrawn="1"/>
        </p:nvSpPr>
        <p:spPr bwMode="auto">
          <a:xfrm>
            <a:off x="180975" y="882650"/>
            <a:ext cx="8782050" cy="0"/>
          </a:xfrm>
          <a:prstGeom prst="line">
            <a:avLst/>
          </a:prstGeom>
          <a:noFill/>
          <a:ln w="12700">
            <a:solidFill>
              <a:srgbClr val="3C4B8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1030" name="Line 6"/>
          <p:cNvSpPr>
            <a:spLocks noChangeShapeType="1"/>
          </p:cNvSpPr>
          <p:nvPr userDrawn="1"/>
        </p:nvSpPr>
        <p:spPr bwMode="auto">
          <a:xfrm>
            <a:off x="177800" y="6664325"/>
            <a:ext cx="8785225" cy="0"/>
          </a:xfrm>
          <a:prstGeom prst="line">
            <a:avLst/>
          </a:prstGeom>
          <a:noFill/>
          <a:ln w="12700">
            <a:solidFill>
              <a:srgbClr val="33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0" y="-133350"/>
            <a:ext cx="91440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1413" y="1592263"/>
            <a:ext cx="64008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</p:txBody>
      </p:sp>
      <p:pic>
        <p:nvPicPr>
          <p:cNvPr id="1033" name="Picture 9" descr="Jaspers_Logo 2"/>
          <p:cNvPicPr>
            <a:picLocks noChangeAspect="1" noChangeArrowheads="1"/>
          </p:cNvPicPr>
          <p:nvPr/>
        </p:nvPicPr>
        <p:blipFill>
          <a:blip r:embed="rId15">
            <a:lum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1125" y="115888"/>
            <a:ext cx="12842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Rectangle 10"/>
          <p:cNvSpPr>
            <a:spLocks noChangeArrowheads="1"/>
          </p:cNvSpPr>
          <p:nvPr userDrawn="1"/>
        </p:nvSpPr>
        <p:spPr bwMode="auto">
          <a:xfrm>
            <a:off x="3743325" y="30908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fr-FR" altLang="en-US" smtClean="0"/>
          </a:p>
        </p:txBody>
      </p:sp>
      <p:sp>
        <p:nvSpPr>
          <p:cNvPr id="2059" name="Rectangle 11"/>
          <p:cNvSpPr>
            <a:spLocks noChangeArrowheads="1"/>
          </p:cNvSpPr>
          <p:nvPr userDrawn="1"/>
        </p:nvSpPr>
        <p:spPr bwMode="auto">
          <a:xfrm>
            <a:off x="0" y="6648450"/>
            <a:ext cx="9144000" cy="209550"/>
          </a:xfrm>
          <a:prstGeom prst="rect">
            <a:avLst/>
          </a:prstGeom>
          <a:solidFill>
            <a:srgbClr val="3C4B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fr-FR" altLang="en-US" smtClean="0"/>
          </a:p>
        </p:txBody>
      </p:sp>
      <p:sp>
        <p:nvSpPr>
          <p:cNvPr id="7180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86625" y="6657975"/>
            <a:ext cx="19050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 b="0">
                <a:solidFill>
                  <a:schemeClr val="bg1"/>
                </a:solidFill>
                <a:latin typeface="Verdana" pitchFamily="34" charset="0"/>
                <a:cs typeface="Times New Roman" pitchFamily="18" charset="0"/>
              </a:defRPr>
            </a:lvl1pPr>
          </a:lstStyle>
          <a:p>
            <a:pPr>
              <a:defRPr/>
            </a:pPr>
            <a:fld id="{89F9997A-2FD3-4E72-BFDC-7C83AAC7E5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2" r:id="rId1"/>
    <p:sldLayoutId id="2147483913" r:id="rId2"/>
    <p:sldLayoutId id="2147483914" r:id="rId3"/>
    <p:sldLayoutId id="2147483915" r:id="rId4"/>
    <p:sldLayoutId id="2147483916" r:id="rId5"/>
    <p:sldLayoutId id="2147483917" r:id="rId6"/>
    <p:sldLayoutId id="2147483918" r:id="rId7"/>
    <p:sldLayoutId id="2147483919" r:id="rId8"/>
    <p:sldLayoutId id="2147483920" r:id="rId9"/>
    <p:sldLayoutId id="2147483921" r:id="rId10"/>
    <p:sldLayoutId id="2147483922" r:id="rId11"/>
    <p:sldLayoutId id="2147483923" r:id="rId12"/>
    <p:sldLayoutId id="2147483924" r:id="rId13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000">
          <a:solidFill>
            <a:srgbClr val="3333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000">
          <a:solidFill>
            <a:srgbClr val="333399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000">
          <a:solidFill>
            <a:srgbClr val="333399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000">
          <a:solidFill>
            <a:srgbClr val="333399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000">
          <a:solidFill>
            <a:srgbClr val="333399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000">
          <a:solidFill>
            <a:srgbClr val="333399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000">
          <a:solidFill>
            <a:srgbClr val="333399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000">
          <a:solidFill>
            <a:srgbClr val="333399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000">
          <a:solidFill>
            <a:srgbClr val="3333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A50021"/>
        </a:buClr>
        <a:buSzPct val="75000"/>
        <a:buFont typeface="Wingdings" pitchFamily="2" charset="2"/>
        <a:buChar char="§"/>
        <a:defRPr sz="2800">
          <a:solidFill>
            <a:srgbClr val="3333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A50021"/>
        </a:buClr>
        <a:buSzPct val="75000"/>
        <a:buFont typeface="Wingdings" pitchFamily="2" charset="2"/>
        <a:buChar char="§"/>
        <a:defRPr sz="2600">
          <a:solidFill>
            <a:srgbClr val="3333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A50021"/>
        </a:buClr>
        <a:buSzPct val="75000"/>
        <a:buFont typeface="Wingdings" pitchFamily="2" charset="2"/>
        <a:buChar char="§"/>
        <a:defRPr sz="2200">
          <a:solidFill>
            <a:srgbClr val="33339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A50021"/>
        </a:buClr>
        <a:buSzPct val="75000"/>
        <a:buFont typeface="Wingdings" pitchFamily="2" charset="2"/>
        <a:buChar char="§"/>
        <a:defRPr sz="2000">
          <a:solidFill>
            <a:srgbClr val="333399"/>
          </a:solidFill>
          <a:latin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A50021"/>
        </a:buClr>
        <a:buSzPct val="75000"/>
        <a:buFont typeface="Wingdings" pitchFamily="2" charset="2"/>
        <a:buChar char="§"/>
        <a:defRPr sz="2000">
          <a:solidFill>
            <a:srgbClr val="333399"/>
          </a:solidFill>
          <a:latin typeface="Verdana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A50021"/>
        </a:buClr>
        <a:buSzPct val="75000"/>
        <a:buFont typeface="Wingdings" pitchFamily="2" charset="2"/>
        <a:buChar char="§"/>
        <a:defRPr sz="2000">
          <a:solidFill>
            <a:srgbClr val="333399"/>
          </a:solidFill>
          <a:latin typeface="Verdana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A50021"/>
        </a:buClr>
        <a:buSzPct val="75000"/>
        <a:buFont typeface="Wingdings" pitchFamily="2" charset="2"/>
        <a:buChar char="§"/>
        <a:defRPr sz="2000">
          <a:solidFill>
            <a:srgbClr val="333399"/>
          </a:solidFill>
          <a:latin typeface="Verdana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A50021"/>
        </a:buClr>
        <a:buSzPct val="75000"/>
        <a:buFont typeface="Wingdings" pitchFamily="2" charset="2"/>
        <a:buChar char="§"/>
        <a:defRPr sz="2000">
          <a:solidFill>
            <a:srgbClr val="333399"/>
          </a:solidFill>
          <a:latin typeface="Verdana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A50021"/>
        </a:buClr>
        <a:buSzPct val="75000"/>
        <a:buFont typeface="Wingdings" pitchFamily="2" charset="2"/>
        <a:buChar char="§"/>
        <a:defRPr sz="2000">
          <a:solidFill>
            <a:srgbClr val="333399"/>
          </a:solidFill>
          <a:latin typeface="Verdana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CB70C86-34E3-421D-B72E-0DEF5083027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CD3AD3AA-B494-4682-86B4-0A41E8F84B6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868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  <p:sldLayoutId id="2147483950" r:id="rId3"/>
    <p:sldLayoutId id="2147483951" r:id="rId4"/>
    <p:sldLayoutId id="2147483952" r:id="rId5"/>
    <p:sldLayoutId id="2147483953" r:id="rId6"/>
    <p:sldLayoutId id="2147483954" r:id="rId7"/>
    <p:sldLayoutId id="2147483955" r:id="rId8"/>
    <p:sldLayoutId id="2147483956" r:id="rId9"/>
    <p:sldLayoutId id="2147483957" r:id="rId10"/>
    <p:sldLayoutId id="2147483958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aspers-europa-info.org/" TargetMode="External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53"/>
          <p:cNvSpPr txBox="1">
            <a:spLocks noChangeArrowheads="1"/>
          </p:cNvSpPr>
          <p:nvPr/>
        </p:nvSpPr>
        <p:spPr bwMode="auto">
          <a:xfrm>
            <a:off x="416719" y="4567674"/>
            <a:ext cx="8351837" cy="733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ts val="200"/>
              </a:spcBef>
              <a:buFontTx/>
              <a:buNone/>
            </a:pPr>
            <a:r>
              <a:rPr lang="fr-CH" altLang="en-US" sz="2000" b="0" dirty="0" smtClean="0">
                <a:solidFill>
                  <a:srgbClr val="3C4B87"/>
                </a:solidFill>
              </a:rPr>
              <a:t>Antonio Carrarini</a:t>
            </a:r>
          </a:p>
          <a:p>
            <a:pPr eaLnBrk="1" hangingPunct="1">
              <a:spcBef>
                <a:spcPts val="200"/>
              </a:spcBef>
              <a:buFontTx/>
              <a:buNone/>
            </a:pPr>
            <a:r>
              <a:rPr lang="fr-CH" altLang="en-US" sz="2000" b="0" dirty="0" smtClean="0">
                <a:solidFill>
                  <a:srgbClr val="3C4B87"/>
                </a:solidFill>
              </a:rPr>
              <a:t>JASPERS – Vienna Office</a:t>
            </a:r>
            <a:endParaRPr lang="fr-CH" altLang="en-US" sz="2000" b="0" dirty="0">
              <a:solidFill>
                <a:srgbClr val="3C4B87"/>
              </a:solidFill>
            </a:endParaRPr>
          </a:p>
        </p:txBody>
      </p:sp>
      <p:sp>
        <p:nvSpPr>
          <p:cNvPr id="6" name="Title 5"/>
          <p:cNvSpPr>
            <a:spLocks noGrp="1" noChangeArrowheads="1"/>
          </p:cNvSpPr>
          <p:nvPr>
            <p:ph type="ctrTitle"/>
          </p:nvPr>
        </p:nvSpPr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sz="2800" kern="0" dirty="0">
                <a:solidFill>
                  <a:srgbClr val="A50021"/>
                </a:solidFill>
                <a:latin typeface="Arial" charset="0"/>
                <a:ea typeface="ヒラギノ角ゴ Pro W3" pitchFamily="1" charset="-128"/>
              </a:rPr>
              <a:t>JASPERS Networking Platform</a:t>
            </a:r>
          </a:p>
          <a:p>
            <a:pPr fontAlgn="auto">
              <a:spcBef>
                <a:spcPts val="600"/>
              </a:spcBef>
              <a:spcAft>
                <a:spcPts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sz="2800" dirty="0" err="1">
                <a:solidFill>
                  <a:srgbClr val="A50021"/>
                </a:solidFill>
                <a:latin typeface="Arial" charset="0"/>
                <a:ea typeface="ヒラギノ角ゴ Pro W3" pitchFamily="1" charset="-128"/>
              </a:rPr>
              <a:t>Organisational</a:t>
            </a:r>
            <a:r>
              <a:rPr lang="en-US" sz="2800" dirty="0">
                <a:solidFill>
                  <a:srgbClr val="A50021"/>
                </a:solidFill>
                <a:latin typeface="Arial" charset="0"/>
                <a:ea typeface="ヒラギノ角ゴ Pro W3" pitchFamily="1" charset="-128"/>
              </a:rPr>
              <a:t> and Contractual Structures </a:t>
            </a:r>
            <a:br>
              <a:rPr lang="en-US" sz="2800" dirty="0">
                <a:solidFill>
                  <a:srgbClr val="A50021"/>
                </a:solidFill>
                <a:latin typeface="Arial" charset="0"/>
                <a:ea typeface="ヒラギノ角ゴ Pro W3" pitchFamily="1" charset="-128"/>
              </a:rPr>
            </a:br>
            <a:r>
              <a:rPr lang="en-US" sz="2800" dirty="0">
                <a:solidFill>
                  <a:srgbClr val="A50021"/>
                </a:solidFill>
                <a:latin typeface="Arial" charset="0"/>
                <a:ea typeface="ヒラギノ角ゴ Pro W3" pitchFamily="1" charset="-128"/>
              </a:rPr>
              <a:t>for EU funded Public </a:t>
            </a:r>
            <a:r>
              <a:rPr lang="en-US" sz="2800" dirty="0" smtClean="0">
                <a:solidFill>
                  <a:srgbClr val="A50021"/>
                </a:solidFill>
                <a:latin typeface="Arial" charset="0"/>
                <a:ea typeface="ヒラギノ角ゴ Pro W3" pitchFamily="1" charset="-128"/>
              </a:rPr>
              <a:t>Transport</a:t>
            </a:r>
            <a:br>
              <a:rPr lang="en-US" sz="2800" dirty="0" smtClean="0">
                <a:solidFill>
                  <a:srgbClr val="A50021"/>
                </a:solidFill>
                <a:latin typeface="Arial" charset="0"/>
                <a:ea typeface="ヒラギノ角ゴ Pro W3" pitchFamily="1" charset="-128"/>
              </a:rPr>
            </a:br>
            <a:r>
              <a:rPr lang="en-US" sz="2800" dirty="0">
                <a:solidFill>
                  <a:srgbClr val="A50021"/>
                </a:solidFill>
                <a:latin typeface="Arial" charset="0"/>
                <a:ea typeface="ヒラギノ角ゴ Pro W3" pitchFamily="1" charset="-128"/>
              </a:rPr>
              <a:t/>
            </a:r>
            <a:br>
              <a:rPr lang="en-US" sz="2800" dirty="0">
                <a:solidFill>
                  <a:srgbClr val="A50021"/>
                </a:solidFill>
                <a:latin typeface="Arial" charset="0"/>
                <a:ea typeface="ヒラギノ角ゴ Pro W3" pitchFamily="1" charset="-128"/>
              </a:rPr>
            </a:br>
            <a:r>
              <a:rPr lang="en-US" sz="2800" dirty="0">
                <a:solidFill>
                  <a:srgbClr val="333399"/>
                </a:solidFill>
                <a:latin typeface="Arial" pitchFamily="34" charset="0"/>
                <a:ea typeface="ヒラギノ角ゴ Pro W3" pitchFamily="1" charset="-128"/>
              </a:rPr>
              <a:t>EU funding of Rolling Stock </a:t>
            </a:r>
            <a:br>
              <a:rPr lang="en-US" sz="2800" dirty="0">
                <a:solidFill>
                  <a:srgbClr val="333399"/>
                </a:solidFill>
                <a:latin typeface="Arial" pitchFamily="34" charset="0"/>
                <a:ea typeface="ヒラギノ角ゴ Pro W3" pitchFamily="1" charset="-128"/>
              </a:rPr>
            </a:br>
            <a:r>
              <a:rPr lang="en-US" sz="2800" dirty="0">
                <a:solidFill>
                  <a:srgbClr val="333399"/>
                </a:solidFill>
                <a:latin typeface="Arial" pitchFamily="34" charset="0"/>
                <a:ea typeface="ヒラギノ角ゴ Pro W3" pitchFamily="1" charset="-128"/>
              </a:rPr>
              <a:t>and related fixed assets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" y="5373216"/>
            <a:ext cx="9144000" cy="733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ts val="200"/>
              </a:spcBef>
            </a:pPr>
            <a:endParaRPr lang="en-US" sz="2000" b="0" dirty="0">
              <a:solidFill>
                <a:srgbClr val="3C4B87"/>
              </a:solidFill>
              <a:latin typeface="Arial" pitchFamily="34" charset="0"/>
            </a:endParaRPr>
          </a:p>
          <a:p>
            <a:pPr>
              <a:spcBef>
                <a:spcPts val="200"/>
              </a:spcBef>
            </a:pPr>
            <a:r>
              <a:rPr lang="en-US" sz="2000" b="0" dirty="0">
                <a:solidFill>
                  <a:srgbClr val="3C4B87"/>
                </a:solidFill>
                <a:latin typeface="Arial" pitchFamily="34" charset="0"/>
              </a:rPr>
              <a:t>Brussels, </a:t>
            </a:r>
            <a:r>
              <a:rPr lang="en-US" sz="2000" b="0" dirty="0" smtClean="0">
                <a:solidFill>
                  <a:srgbClr val="3C4B87"/>
                </a:solidFill>
                <a:latin typeface="Arial" pitchFamily="34" charset="0"/>
              </a:rPr>
              <a:t>28 May </a:t>
            </a:r>
            <a:r>
              <a:rPr lang="en-US" sz="2000" b="0" dirty="0">
                <a:solidFill>
                  <a:srgbClr val="3C4B87"/>
                </a:solidFill>
                <a:latin typeface="Arial" pitchFamily="34" charset="0"/>
              </a:rPr>
              <a:t>2015 </a:t>
            </a:r>
          </a:p>
        </p:txBody>
      </p:sp>
    </p:spTree>
    <p:extLst>
      <p:ext uri="{BB962C8B-B14F-4D97-AF65-F5344CB8AC3E}">
        <p14:creationId xmlns:p14="http://schemas.microsoft.com/office/powerpoint/2010/main" val="316726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 bwMode="auto">
          <a:xfrm>
            <a:off x="251520" y="2492896"/>
            <a:ext cx="7488832" cy="2376264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165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964488" cy="613618"/>
          </a:xfrm>
        </p:spPr>
        <p:txBody>
          <a:bodyPr/>
          <a:lstStyle/>
          <a:p>
            <a:pPr algn="l"/>
            <a:r>
              <a:rPr lang="en-US" dirty="0" smtClean="0"/>
              <a:t>Contracting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124744"/>
            <a:ext cx="8208912" cy="5472608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Awarding</a:t>
            </a:r>
            <a:r>
              <a:rPr lang="en-US" dirty="0" smtClean="0"/>
              <a:t> of PSC</a:t>
            </a:r>
            <a:endParaRPr lang="en-US" dirty="0"/>
          </a:p>
          <a:p>
            <a:pPr lvl="1"/>
            <a:r>
              <a:rPr lang="en-US" sz="2400" dirty="0"/>
              <a:t>Direct Award or Competitive Tendering?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C00000"/>
                </a:solidFill>
              </a:rPr>
              <a:t>Costs </a:t>
            </a:r>
            <a:r>
              <a:rPr lang="en-US" dirty="0" smtClean="0"/>
              <a:t>allocated in the PSC:</a:t>
            </a:r>
            <a:endParaRPr lang="en-US" dirty="0"/>
          </a:p>
          <a:p>
            <a:pPr lvl="1"/>
            <a:r>
              <a:rPr lang="en-US" sz="2400" dirty="0"/>
              <a:t>Influence of assets on operating </a:t>
            </a:r>
            <a:r>
              <a:rPr lang="en-US" sz="2400" dirty="0" smtClean="0"/>
              <a:t>costs! </a:t>
            </a:r>
            <a:br>
              <a:rPr lang="en-US" sz="2400" dirty="0" smtClean="0"/>
            </a:br>
            <a:r>
              <a:rPr lang="en-US" sz="2400" i="1" dirty="0" smtClean="0"/>
              <a:t>increased efficiency </a:t>
            </a:r>
            <a:r>
              <a:rPr lang="en-US" sz="2400" i="1" dirty="0" smtClean="0">
                <a:sym typeface="Wingdings" panose="05000000000000000000" pitchFamily="2" charset="2"/>
              </a:rPr>
              <a:t> reduced costs</a:t>
            </a:r>
            <a:endParaRPr lang="en-US" sz="2400" i="1" dirty="0"/>
          </a:p>
          <a:p>
            <a:pPr lvl="1"/>
            <a:r>
              <a:rPr lang="en-US" sz="2400" dirty="0"/>
              <a:t>Influence of assets on </a:t>
            </a:r>
            <a:r>
              <a:rPr lang="en-US" sz="2400" dirty="0" smtClean="0"/>
              <a:t>output!</a:t>
            </a:r>
            <a:br>
              <a:rPr lang="en-US" sz="2400" dirty="0" smtClean="0"/>
            </a:br>
            <a:r>
              <a:rPr lang="en-US" sz="2400" i="1" dirty="0" smtClean="0"/>
              <a:t>Increased performance </a:t>
            </a:r>
            <a:r>
              <a:rPr lang="en-US" sz="2400" i="1" dirty="0" smtClean="0">
                <a:sym typeface="Wingdings" panose="05000000000000000000" pitchFamily="2" charset="2"/>
              </a:rPr>
              <a:t> increased output</a:t>
            </a:r>
            <a:endParaRPr lang="en-US" sz="2400" i="1" dirty="0" smtClean="0"/>
          </a:p>
          <a:p>
            <a:endParaRPr lang="en-US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Provisions for End of Contract (</a:t>
            </a:r>
            <a:r>
              <a:rPr lang="en-US" u="sng" dirty="0" smtClean="0">
                <a:solidFill>
                  <a:schemeClr val="bg1">
                    <a:lumMod val="50000"/>
                  </a:schemeClr>
                </a:solidFill>
              </a:rPr>
              <a:t>Transfer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</a:p>
          <a:p>
            <a:pPr lvl="1"/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 Part 3 of presentation</a:t>
            </a:r>
            <a:endParaRPr lang="en-US" sz="2400" dirty="0">
              <a:solidFill>
                <a:schemeClr val="bg1">
                  <a:lumMod val="50000"/>
                </a:schemeClr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B89B00-6FDE-406B-AD92-EC35F6A7FF52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0221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964488" cy="613618"/>
          </a:xfrm>
        </p:spPr>
        <p:txBody>
          <a:bodyPr/>
          <a:lstStyle/>
          <a:p>
            <a:pPr algn="l"/>
            <a:r>
              <a:rPr lang="en-US" dirty="0" smtClean="0"/>
              <a:t>Excursus: Reg. (EU) 1370/2007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124744"/>
            <a:ext cx="8208912" cy="547260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B89B00-6FDE-406B-AD92-EC35F6A7FF52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4668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964488" cy="613618"/>
          </a:xfrm>
        </p:spPr>
        <p:txBody>
          <a:bodyPr/>
          <a:lstStyle/>
          <a:p>
            <a:pPr algn="l"/>
            <a:r>
              <a:rPr lang="en-US" dirty="0" smtClean="0"/>
              <a:t>Excursus: net financial effect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B89B00-6FDE-406B-AD92-EC35F6A7FF52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024" y="1268760"/>
            <a:ext cx="7469954" cy="4912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Oval 30"/>
          <p:cNvSpPr/>
          <p:nvPr/>
        </p:nvSpPr>
        <p:spPr bwMode="auto">
          <a:xfrm>
            <a:off x="1907704" y="1196752"/>
            <a:ext cx="1656184" cy="1584176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  <a:effectLst>
            <a:glow rad="50800">
              <a:schemeClr val="bg1"/>
            </a:glow>
          </a:effec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5" name="Oval 34"/>
          <p:cNvSpPr/>
          <p:nvPr/>
        </p:nvSpPr>
        <p:spPr bwMode="auto">
          <a:xfrm>
            <a:off x="3851920" y="2852936"/>
            <a:ext cx="1512168" cy="1080120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  <a:effectLst>
            <a:glow rad="50800">
              <a:schemeClr val="bg1"/>
            </a:glow>
          </a:effec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87480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964488" cy="613618"/>
          </a:xfrm>
        </p:spPr>
        <p:txBody>
          <a:bodyPr/>
          <a:lstStyle/>
          <a:p>
            <a:pPr algn="l"/>
            <a:r>
              <a:rPr lang="en-US" dirty="0" smtClean="0"/>
              <a:t>Excursus: “Railway Guidelines”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124744"/>
            <a:ext cx="8208912" cy="547260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B89B00-6FDE-406B-AD92-EC35F6A7FF52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81452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Group 75"/>
          <p:cNvGrpSpPr/>
          <p:nvPr/>
        </p:nvGrpSpPr>
        <p:grpSpPr>
          <a:xfrm>
            <a:off x="3423644" y="961564"/>
            <a:ext cx="1728190" cy="4987716"/>
            <a:chOff x="1737017" y="961564"/>
            <a:chExt cx="1600177" cy="4987716"/>
          </a:xfrm>
        </p:grpSpPr>
        <p:sp>
          <p:nvSpPr>
            <p:cNvPr id="77" name="Rounded Rectangle 76"/>
            <p:cNvSpPr/>
            <p:nvPr/>
          </p:nvSpPr>
          <p:spPr bwMode="auto">
            <a:xfrm>
              <a:off x="1737017" y="1566664"/>
              <a:ext cx="1600177" cy="4382616"/>
            </a:xfrm>
            <a:prstGeom prst="roundRect">
              <a:avLst>
                <a:gd name="adj" fmla="val 12139"/>
              </a:avLst>
            </a:prstGeom>
            <a:solidFill>
              <a:srgbClr val="FFC000"/>
            </a:solidFill>
            <a:ln w="57150" cap="flat" cmpd="sng" algn="ctr">
              <a:noFill/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737017" y="961564"/>
              <a:ext cx="1600176" cy="52322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sz="2800" dirty="0" smtClean="0">
                  <a:solidFill>
                    <a:srgbClr val="FF9900"/>
                  </a:solidFill>
                  <a:latin typeface="+mn-lt"/>
                </a:rPr>
                <a:t>2</a:t>
              </a:r>
              <a:r>
                <a:rPr lang="en-US" sz="1800" dirty="0" smtClean="0">
                  <a:solidFill>
                    <a:srgbClr val="FF9900"/>
                  </a:solidFill>
                  <a:latin typeface="+mn-lt"/>
                </a:rPr>
                <a:t>: operating</a:t>
              </a:r>
              <a:endParaRPr lang="en-GB" sz="1800" dirty="0">
                <a:solidFill>
                  <a:srgbClr val="FF9900"/>
                </a:solidFill>
                <a:latin typeface="+mn-lt"/>
              </a:endParaRP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5328086" y="961564"/>
            <a:ext cx="1728190" cy="4987716"/>
            <a:chOff x="1737017" y="961564"/>
            <a:chExt cx="1600177" cy="4987716"/>
          </a:xfrm>
        </p:grpSpPr>
        <p:sp>
          <p:nvSpPr>
            <p:cNvPr id="80" name="Rounded Rectangle 79"/>
            <p:cNvSpPr/>
            <p:nvPr/>
          </p:nvSpPr>
          <p:spPr bwMode="auto">
            <a:xfrm>
              <a:off x="1737017" y="1566664"/>
              <a:ext cx="1600177" cy="4382616"/>
            </a:xfrm>
            <a:prstGeom prst="roundRect">
              <a:avLst>
                <a:gd name="adj" fmla="val 12139"/>
              </a:avLst>
            </a:prstGeom>
            <a:solidFill>
              <a:schemeClr val="bg1">
                <a:lumMod val="85000"/>
              </a:schemeClr>
            </a:solidFill>
            <a:ln w="57150" cap="flat" cmpd="sng" algn="ctr">
              <a:noFill/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1737017" y="961564"/>
              <a:ext cx="1600176" cy="52322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sz="2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</a:rPr>
                <a:t>3</a:t>
              </a:r>
              <a:r>
                <a:rPr lang="en-US" sz="1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</a:rPr>
                <a:t>: transferring</a:t>
              </a:r>
              <a:endParaRPr lang="en-GB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475656" y="836712"/>
            <a:ext cx="1728190" cy="5112568"/>
            <a:chOff x="1737017" y="836712"/>
            <a:chExt cx="1600177" cy="5112568"/>
          </a:xfrm>
        </p:grpSpPr>
        <p:sp>
          <p:nvSpPr>
            <p:cNvPr id="5" name="Rounded Rectangle 4"/>
            <p:cNvSpPr/>
            <p:nvPr/>
          </p:nvSpPr>
          <p:spPr bwMode="auto">
            <a:xfrm>
              <a:off x="1737017" y="1566664"/>
              <a:ext cx="1600177" cy="4382616"/>
            </a:xfrm>
            <a:prstGeom prst="roundRect">
              <a:avLst>
                <a:gd name="adj" fmla="val 12139"/>
              </a:avLst>
            </a:prstGeom>
            <a:solidFill>
              <a:schemeClr val="bg1">
                <a:lumMod val="85000"/>
              </a:schemeClr>
            </a:solidFill>
            <a:ln w="57150" cap="flat" cmpd="sng" algn="ctr">
              <a:noFill/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737017" y="836712"/>
              <a:ext cx="1600176" cy="80021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sz="2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</a:rPr>
                <a:t>1</a:t>
              </a:r>
              <a:r>
                <a:rPr lang="en-US" sz="1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</a:rPr>
                <a:t>: investing and contracting</a:t>
              </a:r>
              <a:endParaRPr lang="en-GB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964488" cy="613618"/>
          </a:xfrm>
        </p:spPr>
        <p:txBody>
          <a:bodyPr/>
          <a:lstStyle/>
          <a:p>
            <a:pPr algn="l"/>
            <a:r>
              <a:rPr lang="en-US" dirty="0" smtClean="0"/>
              <a:t>2: Operating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B89B00-6FDE-406B-AD92-EC35F6A7FF52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  <p:cxnSp>
        <p:nvCxnSpPr>
          <p:cNvPr id="6" name="Straight Arrow Connector 5"/>
          <p:cNvCxnSpPr/>
          <p:nvPr/>
        </p:nvCxnSpPr>
        <p:spPr bwMode="auto">
          <a:xfrm>
            <a:off x="1403648" y="4775666"/>
            <a:ext cx="6624736" cy="0"/>
          </a:xfrm>
          <a:prstGeom prst="straightConnector1">
            <a:avLst/>
          </a:prstGeom>
          <a:solidFill>
            <a:srgbClr val="BBE0E3"/>
          </a:solidFill>
          <a:ln w="381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" name="Straight Arrow Connector 6"/>
          <p:cNvCxnSpPr/>
          <p:nvPr/>
        </p:nvCxnSpPr>
        <p:spPr bwMode="auto">
          <a:xfrm flipV="1">
            <a:off x="1691680" y="1895346"/>
            <a:ext cx="0" cy="3096344"/>
          </a:xfrm>
          <a:prstGeom prst="straightConnector1">
            <a:avLst/>
          </a:prstGeom>
          <a:solidFill>
            <a:srgbClr val="BBE0E3"/>
          </a:solidFill>
          <a:ln w="381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Rectangle 11"/>
          <p:cNvSpPr/>
          <p:nvPr/>
        </p:nvSpPr>
        <p:spPr bwMode="auto">
          <a:xfrm>
            <a:off x="1835696" y="2327394"/>
            <a:ext cx="216024" cy="2448272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2303748" y="2327394"/>
            <a:ext cx="216024" cy="2448272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2771800" y="2327394"/>
            <a:ext cx="216024" cy="2448272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7704" y="4775666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1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68749" y="4775666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2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43808" y="4775666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3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75856" y="4775666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4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740352" y="4797152"/>
            <a:ext cx="648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Year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1943707" y="4127594"/>
            <a:ext cx="209017" cy="648072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2411759" y="4127594"/>
            <a:ext cx="209017" cy="648072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2879811" y="4127594"/>
            <a:ext cx="209017" cy="648072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3308090" y="4127594"/>
            <a:ext cx="209017" cy="648072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6379207" y="4127594"/>
            <a:ext cx="209017" cy="648072"/>
          </a:xfrm>
          <a:prstGeom prst="rect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7" name="TextBox 36"/>
          <p:cNvSpPr txBox="1"/>
          <p:nvPr/>
        </p:nvSpPr>
        <p:spPr>
          <a:xfrm>
            <a:off x="6811256" y="4775666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2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272301" y="4775666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3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42" name="Rectangle 41"/>
          <p:cNvSpPr/>
          <p:nvPr/>
        </p:nvSpPr>
        <p:spPr bwMode="auto">
          <a:xfrm>
            <a:off x="6847259" y="4127594"/>
            <a:ext cx="209017" cy="648072"/>
          </a:xfrm>
          <a:prstGeom prst="rect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3" name="Rectangle 42"/>
          <p:cNvSpPr/>
          <p:nvPr/>
        </p:nvSpPr>
        <p:spPr bwMode="auto">
          <a:xfrm>
            <a:off x="7315311" y="4127594"/>
            <a:ext cx="209017" cy="648072"/>
          </a:xfrm>
          <a:prstGeom prst="rect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8" name="Left-Right Arrow 47"/>
          <p:cNvSpPr/>
          <p:nvPr/>
        </p:nvSpPr>
        <p:spPr bwMode="auto">
          <a:xfrm>
            <a:off x="1835697" y="5114220"/>
            <a:ext cx="4464496" cy="309518"/>
          </a:xfrm>
          <a:prstGeom prst="leftRightArrow">
            <a:avLst>
              <a:gd name="adj1" fmla="val 100000"/>
              <a:gd name="adj2" fmla="val 50000"/>
            </a:avLst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n-lt"/>
              </a:rPr>
              <a:t>1</a:t>
            </a:r>
            <a:r>
              <a:rPr lang="en-US" sz="1600" baseline="30000" dirty="0" smtClean="0">
                <a:solidFill>
                  <a:schemeClr val="bg1"/>
                </a:solidFill>
                <a:latin typeface="+mn-lt"/>
              </a:rPr>
              <a:t>st</a:t>
            </a:r>
            <a:r>
              <a:rPr lang="en-US" sz="1600" dirty="0" smtClean="0">
                <a:solidFill>
                  <a:schemeClr val="bg1"/>
                </a:solidFill>
                <a:latin typeface="+mn-lt"/>
              </a:rPr>
              <a:t> PSC </a:t>
            </a:r>
            <a:endParaRPr lang="en-GB" sz="16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372200" y="4775666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1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675670" y="4775666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5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136715" y="4775666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6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611774" y="4775666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7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043822" y="4775666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8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58" name="Rectangle 57"/>
          <p:cNvSpPr/>
          <p:nvPr/>
        </p:nvSpPr>
        <p:spPr bwMode="auto">
          <a:xfrm>
            <a:off x="3711673" y="4127594"/>
            <a:ext cx="209017" cy="648072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9" name="Rectangle 58"/>
          <p:cNvSpPr/>
          <p:nvPr/>
        </p:nvSpPr>
        <p:spPr bwMode="auto">
          <a:xfrm>
            <a:off x="4179725" y="4127594"/>
            <a:ext cx="209017" cy="648072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0" name="Rectangle 59"/>
          <p:cNvSpPr/>
          <p:nvPr/>
        </p:nvSpPr>
        <p:spPr bwMode="auto">
          <a:xfrm>
            <a:off x="4647777" y="4127594"/>
            <a:ext cx="209017" cy="648072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1" name="Rectangle 60"/>
          <p:cNvSpPr/>
          <p:nvPr/>
        </p:nvSpPr>
        <p:spPr bwMode="auto">
          <a:xfrm>
            <a:off x="5076056" y="4127594"/>
            <a:ext cx="209017" cy="648072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472101" y="4775666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9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724130" y="4775666"/>
            <a:ext cx="5760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10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64" name="Rectangle 63"/>
          <p:cNvSpPr/>
          <p:nvPr/>
        </p:nvSpPr>
        <p:spPr bwMode="auto">
          <a:xfrm>
            <a:off x="5508104" y="4127594"/>
            <a:ext cx="209017" cy="648072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5" name="Rectangle 64"/>
          <p:cNvSpPr/>
          <p:nvPr/>
        </p:nvSpPr>
        <p:spPr bwMode="auto">
          <a:xfrm>
            <a:off x="5936383" y="4127594"/>
            <a:ext cx="209017" cy="648072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7" name="Striped Right Arrow 66"/>
          <p:cNvSpPr/>
          <p:nvPr/>
        </p:nvSpPr>
        <p:spPr bwMode="auto">
          <a:xfrm flipH="1">
            <a:off x="6300189" y="5114220"/>
            <a:ext cx="1440161" cy="309517"/>
          </a:xfrm>
          <a:prstGeom prst="stripedRightArrow">
            <a:avLst>
              <a:gd name="adj1" fmla="val 100000"/>
              <a:gd name="adj2" fmla="val 50000"/>
            </a:avLst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n-lt"/>
              </a:rPr>
              <a:t>2</a:t>
            </a:r>
            <a:r>
              <a:rPr lang="en-US" sz="1600" baseline="30000" dirty="0" smtClean="0">
                <a:solidFill>
                  <a:schemeClr val="bg1"/>
                </a:solidFill>
                <a:latin typeface="+mn-lt"/>
              </a:rPr>
              <a:t>nd</a:t>
            </a:r>
            <a:r>
              <a:rPr lang="en-US" sz="1600" dirty="0" smtClean="0">
                <a:solidFill>
                  <a:schemeClr val="bg1"/>
                </a:solidFill>
                <a:latin typeface="+mn-lt"/>
              </a:rPr>
              <a:t> PSC</a:t>
            </a:r>
            <a:endParaRPr lang="en-GB" sz="16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9" name="Left-Right Arrow 68"/>
          <p:cNvSpPr/>
          <p:nvPr/>
        </p:nvSpPr>
        <p:spPr bwMode="auto">
          <a:xfrm>
            <a:off x="1806702" y="5495746"/>
            <a:ext cx="1282126" cy="309518"/>
          </a:xfrm>
          <a:prstGeom prst="leftRightArrow">
            <a:avLst>
              <a:gd name="adj1" fmla="val 100000"/>
              <a:gd name="adj2" fmla="val 50000"/>
            </a:avLst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+mn-lt"/>
              </a:rPr>
              <a:t>Investment</a:t>
            </a:r>
            <a:endParaRPr lang="en-GB" sz="1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539552" y="1823338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Fin. Flow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cxnSp>
        <p:nvCxnSpPr>
          <p:cNvPr id="82" name="Straight Arrow Connector 81"/>
          <p:cNvCxnSpPr/>
          <p:nvPr/>
        </p:nvCxnSpPr>
        <p:spPr bwMode="auto">
          <a:xfrm flipV="1">
            <a:off x="6294954" y="2161892"/>
            <a:ext cx="0" cy="3571364"/>
          </a:xfrm>
          <a:prstGeom prst="straightConnector1">
            <a:avLst/>
          </a:prstGeom>
          <a:solidFill>
            <a:srgbClr val="BBE0E3"/>
          </a:solidFill>
          <a:ln w="38100" cap="flat" cmpd="sng" algn="ctr">
            <a:solidFill>
              <a:schemeClr val="tx1">
                <a:lumMod val="50000"/>
                <a:lumOff val="5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595483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964488" cy="613618"/>
          </a:xfrm>
        </p:spPr>
        <p:txBody>
          <a:bodyPr/>
          <a:lstStyle/>
          <a:p>
            <a:pPr algn="l"/>
            <a:r>
              <a:rPr lang="en-US" dirty="0" smtClean="0"/>
              <a:t>Operating/running the assets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124744"/>
            <a:ext cx="8208912" cy="5472608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Long-life</a:t>
            </a:r>
            <a:r>
              <a:rPr lang="en-US" dirty="0" smtClean="0"/>
              <a:t> assets</a:t>
            </a:r>
          </a:p>
          <a:p>
            <a:pPr lvl="1"/>
            <a:r>
              <a:rPr lang="en-US" dirty="0" smtClean="0"/>
              <a:t>Sustainability, preservation </a:t>
            </a:r>
            <a:br>
              <a:rPr lang="en-US" dirty="0" smtClean="0"/>
            </a:br>
            <a:r>
              <a:rPr lang="en-US" dirty="0" smtClean="0"/>
              <a:t>of value 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  <a:r>
              <a:rPr lang="en-US" dirty="0" smtClean="0"/>
              <a:t> Monitoring required</a:t>
            </a:r>
          </a:p>
          <a:p>
            <a:pPr lvl="1"/>
            <a:r>
              <a:rPr lang="en-US" dirty="0" smtClean="0"/>
              <a:t>No enter in the balance sheet</a:t>
            </a:r>
            <a:br>
              <a:rPr lang="en-US" dirty="0" smtClean="0"/>
            </a:b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Maintenance expenditures?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C00000"/>
                </a:solidFill>
              </a:rPr>
              <a:t>Updates/Revisions of PSC</a:t>
            </a:r>
          </a:p>
          <a:p>
            <a:pPr lvl="1"/>
            <a:r>
              <a:rPr lang="en-US" dirty="0" smtClean="0"/>
              <a:t>Changes in costs/revenues</a:t>
            </a:r>
          </a:p>
          <a:p>
            <a:pPr lvl="1"/>
            <a:r>
              <a:rPr lang="en-US" dirty="0" smtClean="0"/>
              <a:t>Changes in the offer/timetable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B89B00-6FDE-406B-AD92-EC35F6A7FF52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  <p:sp>
        <p:nvSpPr>
          <p:cNvPr id="6" name="Rounded Rectangle 5"/>
          <p:cNvSpPr/>
          <p:nvPr/>
        </p:nvSpPr>
        <p:spPr bwMode="auto">
          <a:xfrm>
            <a:off x="6012160" y="1484784"/>
            <a:ext cx="3030388" cy="1728192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659016" y="3717032"/>
            <a:ext cx="1861220" cy="2391817"/>
            <a:chOff x="6659016" y="3717032"/>
            <a:chExt cx="1861220" cy="2391817"/>
          </a:xfrm>
        </p:grpSpPr>
        <p:pic>
          <p:nvPicPr>
            <p:cNvPr id="9" name="Picture 2" descr="C:\Users\carrarin\Desktop\page-or-document_t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67636" y="3746649"/>
              <a:ext cx="1752600" cy="2362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6659016" y="3717032"/>
              <a:ext cx="136936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PSC</a:t>
              </a:r>
            </a:p>
            <a:p>
              <a:r>
                <a:rPr lang="en-US" sz="2000" i="1" dirty="0" smtClean="0">
                  <a:solidFill>
                    <a:srgbClr val="FF0000"/>
                  </a:solidFill>
                  <a:effectLst>
                    <a:glow rad="127000">
                      <a:schemeClr val="bg1"/>
                    </a:glow>
                  </a:effectLst>
                  <a:latin typeface="+mn-lt"/>
                </a:rPr>
                <a:t> Update</a:t>
              </a:r>
              <a:endParaRPr lang="en-GB" sz="2000" i="1" dirty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355252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/>
          <p:cNvGrpSpPr/>
          <p:nvPr/>
        </p:nvGrpSpPr>
        <p:grpSpPr>
          <a:xfrm>
            <a:off x="3423644" y="961564"/>
            <a:ext cx="1728190" cy="4987716"/>
            <a:chOff x="1737017" y="961564"/>
            <a:chExt cx="1600177" cy="4987716"/>
          </a:xfrm>
        </p:grpSpPr>
        <p:sp>
          <p:nvSpPr>
            <p:cNvPr id="52" name="Rounded Rectangle 51"/>
            <p:cNvSpPr/>
            <p:nvPr/>
          </p:nvSpPr>
          <p:spPr bwMode="auto">
            <a:xfrm>
              <a:off x="1737017" y="1566664"/>
              <a:ext cx="1600177" cy="4382616"/>
            </a:xfrm>
            <a:prstGeom prst="roundRect">
              <a:avLst>
                <a:gd name="adj" fmla="val 12139"/>
              </a:avLst>
            </a:prstGeom>
            <a:solidFill>
              <a:schemeClr val="bg1">
                <a:lumMod val="85000"/>
              </a:schemeClr>
            </a:solidFill>
            <a:ln w="57150" cap="flat" cmpd="sng" algn="ctr">
              <a:noFill/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737017" y="961564"/>
              <a:ext cx="1600176" cy="52322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sz="2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</a:rPr>
                <a:t>2</a:t>
              </a:r>
              <a:r>
                <a:rPr lang="en-US" sz="1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</a:rPr>
                <a:t>: operating</a:t>
              </a:r>
              <a:endParaRPr lang="en-GB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5328086" y="961564"/>
            <a:ext cx="1728190" cy="4987716"/>
            <a:chOff x="1737017" y="961564"/>
            <a:chExt cx="1600177" cy="4987716"/>
          </a:xfrm>
        </p:grpSpPr>
        <p:sp>
          <p:nvSpPr>
            <p:cNvPr id="80" name="Rounded Rectangle 79"/>
            <p:cNvSpPr/>
            <p:nvPr/>
          </p:nvSpPr>
          <p:spPr bwMode="auto">
            <a:xfrm>
              <a:off x="1737017" y="1566664"/>
              <a:ext cx="1600177" cy="4382616"/>
            </a:xfrm>
            <a:prstGeom prst="roundRect">
              <a:avLst>
                <a:gd name="adj" fmla="val 12139"/>
              </a:avLst>
            </a:prstGeom>
            <a:solidFill>
              <a:srgbClr val="FFC000"/>
            </a:solidFill>
            <a:ln w="57150" cap="flat" cmpd="sng" algn="ctr">
              <a:noFill/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1737017" y="961564"/>
              <a:ext cx="1600176" cy="52322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sz="2800" dirty="0" smtClean="0">
                  <a:solidFill>
                    <a:srgbClr val="FF9900"/>
                  </a:solidFill>
                  <a:latin typeface="+mn-lt"/>
                </a:rPr>
                <a:t>3</a:t>
              </a:r>
              <a:r>
                <a:rPr lang="en-US" sz="1800" dirty="0" smtClean="0">
                  <a:solidFill>
                    <a:srgbClr val="FF9900"/>
                  </a:solidFill>
                  <a:latin typeface="+mn-lt"/>
                </a:rPr>
                <a:t>: transferring</a:t>
              </a:r>
              <a:endParaRPr lang="en-GB" sz="1800" dirty="0">
                <a:solidFill>
                  <a:srgbClr val="FF9900"/>
                </a:solidFill>
                <a:latin typeface="+mn-lt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475656" y="836712"/>
            <a:ext cx="1728190" cy="5112568"/>
            <a:chOff x="1737017" y="836712"/>
            <a:chExt cx="1600177" cy="5112568"/>
          </a:xfrm>
        </p:grpSpPr>
        <p:sp>
          <p:nvSpPr>
            <p:cNvPr id="5" name="Rounded Rectangle 4"/>
            <p:cNvSpPr/>
            <p:nvPr/>
          </p:nvSpPr>
          <p:spPr bwMode="auto">
            <a:xfrm>
              <a:off x="1737017" y="1566664"/>
              <a:ext cx="1600177" cy="4382616"/>
            </a:xfrm>
            <a:prstGeom prst="roundRect">
              <a:avLst>
                <a:gd name="adj" fmla="val 12139"/>
              </a:avLst>
            </a:prstGeom>
            <a:solidFill>
              <a:schemeClr val="bg1">
                <a:lumMod val="85000"/>
              </a:schemeClr>
            </a:solidFill>
            <a:ln w="57150" cap="flat" cmpd="sng" algn="ctr">
              <a:noFill/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737017" y="836712"/>
              <a:ext cx="1600176" cy="80021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sz="2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</a:rPr>
                <a:t>1</a:t>
              </a:r>
              <a:r>
                <a:rPr lang="en-US" sz="1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</a:rPr>
                <a:t>: investing and contracting</a:t>
              </a:r>
              <a:endParaRPr lang="en-GB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964488" cy="613618"/>
          </a:xfrm>
        </p:spPr>
        <p:txBody>
          <a:bodyPr/>
          <a:lstStyle/>
          <a:p>
            <a:pPr algn="l"/>
            <a:r>
              <a:rPr lang="en-US" dirty="0" smtClean="0"/>
              <a:t>3: Transferring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B89B00-6FDE-406B-AD92-EC35F6A7FF52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  <p:cxnSp>
        <p:nvCxnSpPr>
          <p:cNvPr id="6" name="Straight Arrow Connector 5"/>
          <p:cNvCxnSpPr/>
          <p:nvPr/>
        </p:nvCxnSpPr>
        <p:spPr bwMode="auto">
          <a:xfrm>
            <a:off x="1403648" y="4775666"/>
            <a:ext cx="6624736" cy="0"/>
          </a:xfrm>
          <a:prstGeom prst="straightConnector1">
            <a:avLst/>
          </a:prstGeom>
          <a:solidFill>
            <a:srgbClr val="BBE0E3"/>
          </a:solidFill>
          <a:ln w="381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" name="Straight Arrow Connector 6"/>
          <p:cNvCxnSpPr/>
          <p:nvPr/>
        </p:nvCxnSpPr>
        <p:spPr bwMode="auto">
          <a:xfrm flipV="1">
            <a:off x="1691680" y="1895346"/>
            <a:ext cx="0" cy="3096344"/>
          </a:xfrm>
          <a:prstGeom prst="straightConnector1">
            <a:avLst/>
          </a:prstGeom>
          <a:solidFill>
            <a:srgbClr val="BBE0E3"/>
          </a:solidFill>
          <a:ln w="381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Rectangle 11"/>
          <p:cNvSpPr/>
          <p:nvPr/>
        </p:nvSpPr>
        <p:spPr bwMode="auto">
          <a:xfrm>
            <a:off x="1835696" y="2327394"/>
            <a:ext cx="216024" cy="2448272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2303748" y="2327394"/>
            <a:ext cx="216024" cy="2448272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2771800" y="2327394"/>
            <a:ext cx="216024" cy="2448272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7704" y="4775666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1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68749" y="4775666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2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43808" y="4775666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3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75856" y="4775666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4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740352" y="4797152"/>
            <a:ext cx="648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Year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1943707" y="4127594"/>
            <a:ext cx="209017" cy="648072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2411759" y="4127594"/>
            <a:ext cx="209017" cy="648072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2879811" y="4127594"/>
            <a:ext cx="209017" cy="648072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3308090" y="4127594"/>
            <a:ext cx="209017" cy="648072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6379207" y="4127594"/>
            <a:ext cx="209017" cy="648072"/>
          </a:xfrm>
          <a:prstGeom prst="rect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7" name="TextBox 36"/>
          <p:cNvSpPr txBox="1"/>
          <p:nvPr/>
        </p:nvSpPr>
        <p:spPr>
          <a:xfrm>
            <a:off x="6811256" y="4775666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2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272301" y="4775666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3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42" name="Rectangle 41"/>
          <p:cNvSpPr/>
          <p:nvPr/>
        </p:nvSpPr>
        <p:spPr bwMode="auto">
          <a:xfrm>
            <a:off x="6847259" y="4127594"/>
            <a:ext cx="209017" cy="648072"/>
          </a:xfrm>
          <a:prstGeom prst="rect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3" name="Rectangle 42"/>
          <p:cNvSpPr/>
          <p:nvPr/>
        </p:nvSpPr>
        <p:spPr bwMode="auto">
          <a:xfrm>
            <a:off x="7315311" y="4127594"/>
            <a:ext cx="209017" cy="648072"/>
          </a:xfrm>
          <a:prstGeom prst="rect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8" name="Left-Right Arrow 47"/>
          <p:cNvSpPr/>
          <p:nvPr/>
        </p:nvSpPr>
        <p:spPr bwMode="auto">
          <a:xfrm>
            <a:off x="1835697" y="5114220"/>
            <a:ext cx="4464496" cy="309518"/>
          </a:xfrm>
          <a:prstGeom prst="leftRightArrow">
            <a:avLst>
              <a:gd name="adj1" fmla="val 100000"/>
              <a:gd name="adj2" fmla="val 50000"/>
            </a:avLst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n-lt"/>
              </a:rPr>
              <a:t>1</a:t>
            </a:r>
            <a:r>
              <a:rPr lang="en-US" sz="1600" baseline="30000" dirty="0" smtClean="0">
                <a:solidFill>
                  <a:schemeClr val="bg1"/>
                </a:solidFill>
                <a:latin typeface="+mn-lt"/>
              </a:rPr>
              <a:t>st</a:t>
            </a:r>
            <a:r>
              <a:rPr lang="en-US" sz="1600" dirty="0" smtClean="0">
                <a:solidFill>
                  <a:schemeClr val="bg1"/>
                </a:solidFill>
                <a:latin typeface="+mn-lt"/>
              </a:rPr>
              <a:t> PSC </a:t>
            </a:r>
            <a:endParaRPr lang="en-GB" sz="16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372200" y="4775666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1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675670" y="4775666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5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136715" y="4775666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6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611774" y="4775666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7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043822" y="4775666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8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58" name="Rectangle 57"/>
          <p:cNvSpPr/>
          <p:nvPr/>
        </p:nvSpPr>
        <p:spPr bwMode="auto">
          <a:xfrm>
            <a:off x="3711673" y="4127594"/>
            <a:ext cx="209017" cy="648072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9" name="Rectangle 58"/>
          <p:cNvSpPr/>
          <p:nvPr/>
        </p:nvSpPr>
        <p:spPr bwMode="auto">
          <a:xfrm>
            <a:off x="4179725" y="4127594"/>
            <a:ext cx="209017" cy="648072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0" name="Rectangle 59"/>
          <p:cNvSpPr/>
          <p:nvPr/>
        </p:nvSpPr>
        <p:spPr bwMode="auto">
          <a:xfrm>
            <a:off x="4647777" y="4127594"/>
            <a:ext cx="209017" cy="648072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1" name="Rectangle 60"/>
          <p:cNvSpPr/>
          <p:nvPr/>
        </p:nvSpPr>
        <p:spPr bwMode="auto">
          <a:xfrm>
            <a:off x="5076056" y="4127594"/>
            <a:ext cx="209017" cy="648072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472101" y="4775666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9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724130" y="4775666"/>
            <a:ext cx="5760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10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64" name="Rectangle 63"/>
          <p:cNvSpPr/>
          <p:nvPr/>
        </p:nvSpPr>
        <p:spPr bwMode="auto">
          <a:xfrm>
            <a:off x="5508104" y="4127594"/>
            <a:ext cx="209017" cy="648072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5" name="Rectangle 64"/>
          <p:cNvSpPr/>
          <p:nvPr/>
        </p:nvSpPr>
        <p:spPr bwMode="auto">
          <a:xfrm>
            <a:off x="5936383" y="4127594"/>
            <a:ext cx="209017" cy="648072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7" name="Striped Right Arrow 66"/>
          <p:cNvSpPr/>
          <p:nvPr/>
        </p:nvSpPr>
        <p:spPr bwMode="auto">
          <a:xfrm flipH="1">
            <a:off x="6300189" y="5114220"/>
            <a:ext cx="1440161" cy="309517"/>
          </a:xfrm>
          <a:prstGeom prst="stripedRightArrow">
            <a:avLst>
              <a:gd name="adj1" fmla="val 100000"/>
              <a:gd name="adj2" fmla="val 50000"/>
            </a:avLst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n-lt"/>
              </a:rPr>
              <a:t>2</a:t>
            </a:r>
            <a:r>
              <a:rPr lang="en-US" sz="1600" baseline="30000" dirty="0" smtClean="0">
                <a:solidFill>
                  <a:schemeClr val="bg1"/>
                </a:solidFill>
                <a:latin typeface="+mn-lt"/>
              </a:rPr>
              <a:t>nd</a:t>
            </a:r>
            <a:r>
              <a:rPr lang="en-US" sz="1600" dirty="0" smtClean="0">
                <a:solidFill>
                  <a:schemeClr val="bg1"/>
                </a:solidFill>
                <a:latin typeface="+mn-lt"/>
              </a:rPr>
              <a:t> PSC</a:t>
            </a:r>
            <a:endParaRPr lang="en-GB" sz="16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9" name="Left-Right Arrow 68"/>
          <p:cNvSpPr/>
          <p:nvPr/>
        </p:nvSpPr>
        <p:spPr bwMode="auto">
          <a:xfrm>
            <a:off x="1806702" y="5495746"/>
            <a:ext cx="1282126" cy="309518"/>
          </a:xfrm>
          <a:prstGeom prst="leftRightArrow">
            <a:avLst>
              <a:gd name="adj1" fmla="val 100000"/>
              <a:gd name="adj2" fmla="val 50000"/>
            </a:avLst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+mn-lt"/>
              </a:rPr>
              <a:t>Investment</a:t>
            </a:r>
            <a:endParaRPr lang="en-GB" sz="1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539552" y="1823338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Fin. Flow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cxnSp>
        <p:nvCxnSpPr>
          <p:cNvPr id="82" name="Straight Arrow Connector 81"/>
          <p:cNvCxnSpPr/>
          <p:nvPr/>
        </p:nvCxnSpPr>
        <p:spPr bwMode="auto">
          <a:xfrm flipV="1">
            <a:off x="6294954" y="2161892"/>
            <a:ext cx="0" cy="3571364"/>
          </a:xfrm>
          <a:prstGeom prst="straightConnector1">
            <a:avLst/>
          </a:prstGeom>
          <a:solidFill>
            <a:srgbClr val="BBE0E3"/>
          </a:solidFill>
          <a:ln w="38100" cap="flat" cmpd="sng" algn="ctr">
            <a:solidFill>
              <a:schemeClr val="tx1">
                <a:lumMod val="50000"/>
                <a:lumOff val="5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7019739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964488" cy="613618"/>
          </a:xfrm>
        </p:spPr>
        <p:txBody>
          <a:bodyPr/>
          <a:lstStyle/>
          <a:p>
            <a:pPr algn="l"/>
            <a:r>
              <a:rPr lang="en-US" dirty="0" smtClean="0"/>
              <a:t>Transferring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08720"/>
            <a:ext cx="8568952" cy="5688632"/>
          </a:xfrm>
        </p:spPr>
        <p:txBody>
          <a:bodyPr/>
          <a:lstStyle/>
          <a:p>
            <a:r>
              <a:rPr lang="en-US" sz="2400" dirty="0" smtClean="0"/>
              <a:t>Co-funding eliminates many problems (assets are intrinsically “publicly” owned)</a:t>
            </a:r>
          </a:p>
          <a:p>
            <a:pPr lvl="3"/>
            <a:endParaRPr lang="en-US" sz="1600" dirty="0" smtClean="0"/>
          </a:p>
          <a:p>
            <a:r>
              <a:rPr lang="en-US" sz="2400" dirty="0" smtClean="0"/>
              <a:t>How to </a:t>
            </a:r>
            <a:r>
              <a:rPr lang="en-US" sz="2400" dirty="0" smtClean="0">
                <a:solidFill>
                  <a:srgbClr val="C00000"/>
                </a:solidFill>
              </a:rPr>
              <a:t>manage</a:t>
            </a:r>
            <a:r>
              <a:rPr lang="en-US" sz="2400" dirty="0" smtClean="0"/>
              <a:t> the residual value? For example:</a:t>
            </a:r>
          </a:p>
          <a:p>
            <a:pPr lvl="1"/>
            <a:r>
              <a:rPr lang="en-US" sz="2400" dirty="0" smtClean="0"/>
              <a:t>Transfer</a:t>
            </a:r>
          </a:p>
          <a:p>
            <a:pPr lvl="2"/>
            <a:r>
              <a:rPr lang="en-US" sz="2000" dirty="0" smtClean="0"/>
              <a:t>Transfer ownership to next operators</a:t>
            </a:r>
          </a:p>
          <a:p>
            <a:pPr lvl="2"/>
            <a:r>
              <a:rPr lang="en-US" sz="2000" dirty="0" smtClean="0"/>
              <a:t>Transfer ownership to the authority</a:t>
            </a:r>
          </a:p>
          <a:p>
            <a:pPr lvl="1"/>
            <a:r>
              <a:rPr lang="en-US" sz="2400" dirty="0" smtClean="0"/>
              <a:t>Operational agreement </a:t>
            </a:r>
          </a:p>
          <a:p>
            <a:pPr lvl="2"/>
            <a:r>
              <a:rPr lang="en-US" sz="2000" dirty="0" smtClean="0"/>
              <a:t>Make assets available to the next operator</a:t>
            </a:r>
          </a:p>
          <a:p>
            <a:pPr lvl="2"/>
            <a:r>
              <a:rPr lang="en-US" sz="2000" dirty="0" smtClean="0"/>
              <a:t>Make </a:t>
            </a:r>
            <a:r>
              <a:rPr lang="en-US" sz="2000" dirty="0"/>
              <a:t>services available to the next </a:t>
            </a:r>
            <a:r>
              <a:rPr lang="en-US" sz="2000" dirty="0" smtClean="0"/>
              <a:t>operator</a:t>
            </a:r>
          </a:p>
          <a:p>
            <a:pPr lvl="3"/>
            <a:endParaRPr lang="en-US" sz="1600" dirty="0" smtClean="0"/>
          </a:p>
          <a:p>
            <a:r>
              <a:rPr lang="en-US" sz="2400" dirty="0" smtClean="0">
                <a:solidFill>
                  <a:srgbClr val="C00000"/>
                </a:solidFill>
              </a:rPr>
              <a:t>In all cases</a:t>
            </a:r>
            <a:endParaRPr lang="en-US" sz="2400" dirty="0" smtClean="0"/>
          </a:p>
          <a:p>
            <a:pPr lvl="2"/>
            <a:r>
              <a:rPr lang="en-US" sz="2000" dirty="0" smtClean="0"/>
              <a:t>Good condition to be ensured (can not be retroactively enforced!) </a:t>
            </a:r>
            <a:r>
              <a:rPr lang="en-US" sz="2000" dirty="0" smtClean="0">
                <a:sym typeface="Wingdings" panose="05000000000000000000" pitchFamily="2" charset="2"/>
              </a:rPr>
              <a:t> Monitoring, </a:t>
            </a:r>
            <a:r>
              <a:rPr lang="en-US" sz="2000" dirty="0" smtClean="0"/>
              <a:t>documentation, inventory</a:t>
            </a:r>
          </a:p>
          <a:p>
            <a:pPr lvl="2"/>
            <a:r>
              <a:rPr lang="en-US" sz="2000" dirty="0" smtClean="0"/>
              <a:t>Clear separation/assignment to services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B89B00-6FDE-406B-AD92-EC35F6A7FF52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  <p:sp>
        <p:nvSpPr>
          <p:cNvPr id="5" name="Lightning Bolt 4"/>
          <p:cNvSpPr/>
          <p:nvPr/>
        </p:nvSpPr>
        <p:spPr bwMode="auto">
          <a:xfrm>
            <a:off x="4355976" y="3635684"/>
            <a:ext cx="432048" cy="441387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60962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964488" cy="613618"/>
          </a:xfrm>
        </p:spPr>
        <p:txBody>
          <a:bodyPr/>
          <a:lstStyle/>
          <a:p>
            <a:pPr algn="l"/>
            <a:r>
              <a:rPr lang="en-US" dirty="0" smtClean="0"/>
              <a:t>State Aid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124744"/>
            <a:ext cx="8208912" cy="5472608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Generic risk chain </a:t>
            </a:r>
          </a:p>
          <a:p>
            <a:pPr lvl="1"/>
            <a:r>
              <a:rPr lang="en-US" dirty="0" smtClean="0"/>
              <a:t>Overcompensation </a:t>
            </a:r>
            <a:r>
              <a:rPr lang="en-US" dirty="0" smtClean="0">
                <a:sym typeface="Wingdings" panose="05000000000000000000" pitchFamily="2" charset="2"/>
              </a:rPr>
              <a:t> Advantage </a:t>
            </a:r>
            <a:br>
              <a:rPr lang="en-US" dirty="0" smtClean="0">
                <a:sym typeface="Wingdings" panose="05000000000000000000" pitchFamily="2" charset="2"/>
              </a:rPr>
            </a:b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Distortion of competition </a:t>
            </a:r>
            <a:br>
              <a:rPr lang="en-US" dirty="0" smtClean="0"/>
            </a:b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u="sng" dirty="0" smtClean="0">
                <a:sym typeface="Wingdings" panose="05000000000000000000" pitchFamily="2" charset="2"/>
              </a:rPr>
              <a:t>Damage for your society! </a:t>
            </a:r>
            <a:r>
              <a:rPr lang="en-US" dirty="0" smtClean="0">
                <a:sym typeface="Wingdings" panose="05000000000000000000" pitchFamily="2" charset="2"/>
              </a:rPr>
              <a:t>(People could get more or better service by paying less)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Specifically, for co-funded assets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Existence of Aid?</a:t>
            </a:r>
            <a:endParaRPr lang="en-US" dirty="0">
              <a:solidFill>
                <a:srgbClr val="C00000"/>
              </a:solidFill>
            </a:endParaRPr>
          </a:p>
          <a:p>
            <a:pPr lvl="2"/>
            <a:r>
              <a:rPr lang="en-US" dirty="0"/>
              <a:t>Yes! (in virtually all cases)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Compatibility of Aid?</a:t>
            </a:r>
            <a:endParaRPr lang="en-US" dirty="0">
              <a:solidFill>
                <a:srgbClr val="C00000"/>
              </a:solidFill>
            </a:endParaRPr>
          </a:p>
          <a:p>
            <a:pPr lvl="2"/>
            <a:r>
              <a:rPr lang="en-US" dirty="0"/>
              <a:t>Maybe… </a:t>
            </a:r>
            <a:r>
              <a:rPr lang="en-US" dirty="0">
                <a:sym typeface="Wingdings" panose="05000000000000000000" pitchFamily="2" charset="2"/>
              </a:rPr>
              <a:t> It is up to you to make it compatible!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No way of getting by (via Exemptions, etc.)</a:t>
            </a:r>
            <a:endParaRPr lang="en-US" dirty="0"/>
          </a:p>
          <a:p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B89B00-6FDE-406B-AD92-EC35F6A7FF52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98348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964488" cy="613618"/>
          </a:xfrm>
        </p:spPr>
        <p:txBody>
          <a:bodyPr/>
          <a:lstStyle/>
          <a:p>
            <a:pPr algn="l"/>
            <a:r>
              <a:rPr lang="en-US" dirty="0" smtClean="0"/>
              <a:t>State Aid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B89B00-6FDE-406B-AD92-EC35F6A7FF52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00608"/>
            <a:ext cx="6295054" cy="6568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68587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2"/>
          <p:cNvSpPr>
            <a:spLocks noGrp="1" noChangeArrowheads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§"/>
              <a:defRPr sz="2800">
                <a:solidFill>
                  <a:srgbClr val="333399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§"/>
              <a:defRPr sz="2600">
                <a:solidFill>
                  <a:srgbClr val="333399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§"/>
              <a:defRPr sz="2200">
                <a:solidFill>
                  <a:srgbClr val="333399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D657722C-D20E-4D5B-ADD7-7A88252CFA0F}" type="slidenum">
              <a:rPr lang="en-GB" altLang="en-US" sz="900" smtClean="0">
                <a:solidFill>
                  <a:schemeClr val="bg1"/>
                </a:solidFill>
                <a:latin typeface="Verdana" pitchFamily="34" charset="0"/>
                <a:ea typeface="ヒラギノ角ゴ Pro W3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</a:t>
            </a:fld>
            <a:endParaRPr lang="en-GB" altLang="en-US" sz="900" smtClean="0">
              <a:solidFill>
                <a:schemeClr val="bg1"/>
              </a:solidFill>
              <a:latin typeface="Verdana" pitchFamily="34" charset="0"/>
              <a:ea typeface="ヒラギノ角ゴ Pro W3"/>
            </a:endParaRPr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268413"/>
            <a:ext cx="8423275" cy="5256212"/>
          </a:xfrm>
        </p:spPr>
        <p:txBody>
          <a:bodyPr/>
          <a:lstStyle/>
          <a:p>
            <a:pPr marL="452438" lvl="1" indent="-366713" eaLnBrk="1" hangingPunct="1">
              <a:buFont typeface="Wingdings" pitchFamily="2" charset="2"/>
              <a:buChar char="F"/>
              <a:defRPr/>
            </a:pPr>
            <a:r>
              <a:rPr lang="en-US" altLang="ja-JP" sz="2200" dirty="0" smtClean="0">
                <a:solidFill>
                  <a:srgbClr val="A50021"/>
                </a:solidFill>
                <a:ea typeface="ヒラギノ角ゴ Pro W3" pitchFamily="1" charset="-128"/>
                <a:cs typeface="+mn-cs"/>
              </a:rPr>
              <a:t>Workshops and Seminars:</a:t>
            </a:r>
          </a:p>
          <a:p>
            <a:pPr marL="909638" lvl="3" indent="-366713" eaLnBrk="1" hangingPunct="1">
              <a:buSzPct val="80000"/>
              <a:buFont typeface="Wingdings 2" pitchFamily="18" charset="2"/>
              <a:buChar char=""/>
              <a:defRPr/>
            </a:pPr>
            <a:r>
              <a:rPr lang="en-US" altLang="ja-JP" sz="1700" dirty="0" smtClean="0">
                <a:solidFill>
                  <a:srgbClr val="A50021"/>
                </a:solidFill>
                <a:ea typeface="ヒラギノ角ゴ Pro W3" pitchFamily="1" charset="-128"/>
                <a:cs typeface="+mn-cs"/>
              </a:rPr>
              <a:t>addressing </a:t>
            </a:r>
            <a:r>
              <a:rPr lang="en-US" altLang="ja-JP" sz="1700" dirty="0">
                <a:solidFill>
                  <a:srgbClr val="A50021"/>
                </a:solidFill>
                <a:ea typeface="ヒラギノ角ゴ Pro W3" pitchFamily="1" charset="-128"/>
                <a:cs typeface="+mn-cs"/>
              </a:rPr>
              <a:t>specific issues and topics</a:t>
            </a:r>
            <a:r>
              <a:rPr lang="en-US" altLang="ja-JP" sz="1700" dirty="0">
                <a:ea typeface="ＭＳ Ｐゴシック" pitchFamily="34" charset="-128"/>
              </a:rPr>
              <a:t> relevant to project preparation and </a:t>
            </a:r>
            <a:r>
              <a:rPr lang="en-US" altLang="ja-JP" sz="1700" dirty="0" smtClean="0">
                <a:ea typeface="ＭＳ Ｐゴシック" pitchFamily="34" charset="-128"/>
              </a:rPr>
              <a:t>implementation</a:t>
            </a:r>
          </a:p>
          <a:p>
            <a:pPr marL="909638" lvl="3" indent="-366713" eaLnBrk="1" hangingPunct="1">
              <a:buSzPct val="80000"/>
              <a:buFont typeface="Wingdings 2" pitchFamily="18" charset="2"/>
              <a:buChar char=""/>
              <a:defRPr/>
            </a:pPr>
            <a:r>
              <a:rPr lang="en-US" altLang="ja-JP" sz="1700" dirty="0" smtClean="0">
                <a:solidFill>
                  <a:srgbClr val="A50021"/>
                </a:solidFill>
                <a:ea typeface="ヒラギノ角ゴ Pro W3" pitchFamily="1" charset="-128"/>
                <a:cs typeface="+mn-cs"/>
              </a:rPr>
              <a:t>presenting </a:t>
            </a:r>
            <a:r>
              <a:rPr lang="en-US" altLang="ja-JP" sz="1700" dirty="0">
                <a:solidFill>
                  <a:srgbClr val="A50021"/>
                </a:solidFill>
                <a:ea typeface="ヒラギノ角ゴ Pro W3" pitchFamily="1" charset="-128"/>
                <a:cs typeface="+mn-cs"/>
              </a:rPr>
              <a:t>JASPERS outputs</a:t>
            </a:r>
            <a:r>
              <a:rPr lang="en-US" altLang="ja-JP" sz="1700" dirty="0">
                <a:ea typeface="ＭＳ Ｐゴシック" pitchFamily="34" charset="-128"/>
              </a:rPr>
              <a:t>, horizontal studies and other relevant knowledge</a:t>
            </a:r>
          </a:p>
          <a:p>
            <a:pPr marL="452438" lvl="1" indent="-366713" eaLnBrk="1" hangingPunct="1">
              <a:spcBef>
                <a:spcPts val="1200"/>
              </a:spcBef>
              <a:buFont typeface="Wingdings" pitchFamily="2" charset="2"/>
              <a:buChar char="F"/>
              <a:defRPr/>
            </a:pPr>
            <a:r>
              <a:rPr lang="en-US" altLang="ja-JP" sz="2200" dirty="0">
                <a:solidFill>
                  <a:srgbClr val="A50021"/>
                </a:solidFill>
                <a:ea typeface="ヒラギノ角ゴ Pro W3" pitchFamily="1" charset="-128"/>
                <a:cs typeface="+mn-cs"/>
              </a:rPr>
              <a:t>Development and dissemination of guidelines</a:t>
            </a:r>
            <a:r>
              <a:rPr lang="en-US" altLang="ja-JP" sz="2200" dirty="0">
                <a:ea typeface="ＭＳ Ｐゴシック" pitchFamily="34" charset="-128"/>
              </a:rPr>
              <a:t>, how-to-do guides, case studies, model projects and standard toolkits.</a:t>
            </a:r>
          </a:p>
          <a:p>
            <a:pPr marL="452438" lvl="1" indent="-366713" eaLnBrk="1" hangingPunct="1">
              <a:spcAft>
                <a:spcPts val="600"/>
              </a:spcAft>
              <a:buFont typeface="Wingdings" pitchFamily="2" charset="2"/>
              <a:buChar char="F"/>
              <a:defRPr/>
            </a:pPr>
            <a:r>
              <a:rPr lang="en-US" altLang="ja-JP" sz="2200" dirty="0" smtClean="0">
                <a:solidFill>
                  <a:srgbClr val="A50021"/>
                </a:solidFill>
                <a:ea typeface="ヒラギノ角ゴ Pro W3" pitchFamily="1" charset="-128"/>
                <a:cs typeface="+mn-cs"/>
              </a:rPr>
              <a:t>Targeted capacity building </a:t>
            </a:r>
            <a:r>
              <a:rPr lang="en-US" altLang="ja-JP" sz="2200" dirty="0" smtClean="0">
                <a:ea typeface="ＭＳ Ｐゴシック" pitchFamily="34" charset="-128"/>
              </a:rPr>
              <a:t>events</a:t>
            </a:r>
          </a:p>
          <a:p>
            <a:pPr marL="452438" lvl="1" indent="-366713" eaLnBrk="1" hangingPunct="1">
              <a:spcAft>
                <a:spcPts val="600"/>
              </a:spcAft>
              <a:buFont typeface="Wingdings" pitchFamily="2" charset="2"/>
              <a:buChar char="F"/>
              <a:defRPr/>
            </a:pPr>
            <a:r>
              <a:rPr lang="en-US" altLang="ja-JP" sz="2200" dirty="0">
                <a:solidFill>
                  <a:srgbClr val="A50021"/>
                </a:solidFill>
                <a:ea typeface="ヒラギノ角ゴ Pro W3" pitchFamily="1" charset="-128"/>
                <a:cs typeface="+mn-cs"/>
              </a:rPr>
              <a:t>Forums for exchange of experiences</a:t>
            </a:r>
            <a:r>
              <a:rPr lang="en-US" altLang="ja-JP" sz="2200" dirty="0">
                <a:ea typeface="ＭＳ Ｐゴシック" pitchFamily="34" charset="-128"/>
              </a:rPr>
              <a:t>, dissemination of </a:t>
            </a:r>
            <a:r>
              <a:rPr lang="en-US" altLang="ja-JP" sz="2200" dirty="0" smtClean="0">
                <a:ea typeface="ＭＳ Ｐゴシック" pitchFamily="34" charset="-128"/>
              </a:rPr>
              <a:t>good practices </a:t>
            </a:r>
            <a:r>
              <a:rPr lang="en-US" altLang="ja-JP" sz="2200" dirty="0">
                <a:solidFill>
                  <a:srgbClr val="A50021"/>
                </a:solidFill>
                <a:ea typeface="ヒラギノ角ゴ Pro W3" pitchFamily="1" charset="-128"/>
                <a:cs typeface="+mn-cs"/>
              </a:rPr>
              <a:t>and lessons learned</a:t>
            </a:r>
            <a:r>
              <a:rPr lang="en-US" altLang="ja-JP" sz="2200" dirty="0">
                <a:ea typeface="ＭＳ Ｐゴシック" pitchFamily="34" charset="-128"/>
              </a:rPr>
              <a:t>, </a:t>
            </a:r>
            <a:r>
              <a:rPr lang="en-US" altLang="ja-JP" sz="2200" dirty="0" smtClean="0">
                <a:ea typeface="ＭＳ Ｐゴシック" pitchFamily="34" charset="-128"/>
              </a:rPr>
              <a:t>plus </a:t>
            </a:r>
            <a:r>
              <a:rPr lang="en-US" altLang="ja-JP" sz="2200" dirty="0">
                <a:ea typeface="ＭＳ Ｐゴシック" pitchFamily="34" charset="-128"/>
              </a:rPr>
              <a:t>networking.</a:t>
            </a:r>
          </a:p>
          <a:p>
            <a:pPr marL="452438" lvl="1" indent="-366713" eaLnBrk="1" hangingPunct="1">
              <a:buFont typeface="Wingdings" pitchFamily="2" charset="2"/>
              <a:buChar char="F"/>
              <a:defRPr/>
            </a:pPr>
            <a:r>
              <a:rPr lang="en-US" altLang="ja-JP" sz="2200" dirty="0" smtClean="0">
                <a:solidFill>
                  <a:srgbClr val="A50021"/>
                </a:solidFill>
                <a:ea typeface="ヒラギノ角ゴ Pro W3" pitchFamily="1" charset="-128"/>
                <a:cs typeface="+mn-cs"/>
              </a:rPr>
              <a:t>Activities </a:t>
            </a:r>
            <a:r>
              <a:rPr lang="en-US" altLang="ja-JP" sz="2200" dirty="0">
                <a:solidFill>
                  <a:srgbClr val="A50021"/>
                </a:solidFill>
                <a:ea typeface="ヒラギノ角ゴ Pro W3" pitchFamily="1" charset="-128"/>
                <a:cs typeface="+mn-cs"/>
              </a:rPr>
              <a:t>directly requested or promoted by Members</a:t>
            </a:r>
            <a:r>
              <a:rPr lang="en-US" altLang="ja-JP" sz="2200" dirty="0">
                <a:ea typeface="ＭＳ Ｐゴシック" pitchFamily="34" charset="-128"/>
              </a:rPr>
              <a:t>, where relevant to the objectives of the JASPERS Networking Platform</a:t>
            </a:r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1438" y="0"/>
            <a:ext cx="7885112" cy="836613"/>
          </a:xfrm>
        </p:spPr>
        <p:txBody>
          <a:bodyPr/>
          <a:lstStyle/>
          <a:p>
            <a:pPr algn="l" eaLnBrk="1" hangingPunct="1"/>
            <a:r>
              <a:rPr lang="en-US" altLang="en-US" dirty="0" smtClean="0">
                <a:solidFill>
                  <a:srgbClr val="003399"/>
                </a:solidFill>
                <a:ea typeface="MS PGothic" pitchFamily="34" charset="-128"/>
              </a:rPr>
              <a:t>Networking Platform </a:t>
            </a:r>
            <a:r>
              <a:rPr lang="en-US" altLang="en-US" dirty="0" smtClean="0"/>
              <a:t>activities</a:t>
            </a: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65426560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Group 75"/>
          <p:cNvGrpSpPr/>
          <p:nvPr/>
        </p:nvGrpSpPr>
        <p:grpSpPr>
          <a:xfrm>
            <a:off x="3423644" y="961564"/>
            <a:ext cx="1728190" cy="4987716"/>
            <a:chOff x="1737017" y="961564"/>
            <a:chExt cx="1600177" cy="4987716"/>
          </a:xfrm>
        </p:grpSpPr>
        <p:sp>
          <p:nvSpPr>
            <p:cNvPr id="77" name="Rounded Rectangle 76"/>
            <p:cNvSpPr/>
            <p:nvPr/>
          </p:nvSpPr>
          <p:spPr bwMode="auto">
            <a:xfrm>
              <a:off x="1737017" y="1566664"/>
              <a:ext cx="1600177" cy="4382616"/>
            </a:xfrm>
            <a:prstGeom prst="roundRect">
              <a:avLst>
                <a:gd name="adj" fmla="val 12139"/>
              </a:avLst>
            </a:prstGeom>
            <a:solidFill>
              <a:schemeClr val="bg1">
                <a:lumMod val="85000"/>
              </a:schemeClr>
            </a:solidFill>
            <a:ln w="57150" cap="flat" cmpd="sng" algn="ctr">
              <a:noFill/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737017" y="961564"/>
              <a:ext cx="1600176" cy="52322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sz="2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</a:rPr>
                <a:t>2</a:t>
              </a:r>
              <a:r>
                <a:rPr lang="en-US" sz="1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</a:rPr>
                <a:t>: operating</a:t>
              </a:r>
              <a:endParaRPr lang="en-GB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5328086" y="961564"/>
            <a:ext cx="1728190" cy="4987716"/>
            <a:chOff x="1737017" y="961564"/>
            <a:chExt cx="1600177" cy="4987716"/>
          </a:xfrm>
        </p:grpSpPr>
        <p:sp>
          <p:nvSpPr>
            <p:cNvPr id="80" name="Rounded Rectangle 79"/>
            <p:cNvSpPr/>
            <p:nvPr/>
          </p:nvSpPr>
          <p:spPr bwMode="auto">
            <a:xfrm>
              <a:off x="1737017" y="1566664"/>
              <a:ext cx="1600177" cy="4382616"/>
            </a:xfrm>
            <a:prstGeom prst="roundRect">
              <a:avLst>
                <a:gd name="adj" fmla="val 12139"/>
              </a:avLst>
            </a:prstGeom>
            <a:solidFill>
              <a:schemeClr val="bg1">
                <a:lumMod val="85000"/>
              </a:schemeClr>
            </a:solidFill>
            <a:ln w="57150" cap="flat" cmpd="sng" algn="ctr">
              <a:noFill/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1737017" y="961564"/>
              <a:ext cx="1600176" cy="52322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sz="2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</a:rPr>
                <a:t>3</a:t>
              </a:r>
              <a:r>
                <a:rPr lang="en-US" sz="1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</a:rPr>
                <a:t>: transferring</a:t>
              </a:r>
              <a:endParaRPr lang="en-GB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475656" y="836712"/>
            <a:ext cx="1728190" cy="5112568"/>
            <a:chOff x="1737017" y="836712"/>
            <a:chExt cx="1600177" cy="5112568"/>
          </a:xfrm>
        </p:grpSpPr>
        <p:sp>
          <p:nvSpPr>
            <p:cNvPr id="5" name="Rounded Rectangle 4"/>
            <p:cNvSpPr/>
            <p:nvPr/>
          </p:nvSpPr>
          <p:spPr bwMode="auto">
            <a:xfrm>
              <a:off x="1737017" y="1566664"/>
              <a:ext cx="1600177" cy="4382616"/>
            </a:xfrm>
            <a:prstGeom prst="roundRect">
              <a:avLst>
                <a:gd name="adj" fmla="val 12139"/>
              </a:avLst>
            </a:prstGeom>
            <a:solidFill>
              <a:schemeClr val="bg1">
                <a:lumMod val="85000"/>
              </a:schemeClr>
            </a:solidFill>
            <a:ln w="57150" cap="flat" cmpd="sng" algn="ctr">
              <a:noFill/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737017" y="836712"/>
              <a:ext cx="1600176" cy="80021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sz="2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</a:rPr>
                <a:t>1</a:t>
              </a:r>
              <a:r>
                <a:rPr lang="en-US" sz="1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</a:rPr>
                <a:t>: investing and contracting</a:t>
              </a:r>
              <a:endParaRPr lang="en-GB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964488" cy="613618"/>
          </a:xfrm>
        </p:spPr>
        <p:txBody>
          <a:bodyPr/>
          <a:lstStyle/>
          <a:p>
            <a:pPr algn="l"/>
            <a:r>
              <a:rPr lang="en-US" dirty="0" smtClean="0"/>
              <a:t>Conclusions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B89B00-6FDE-406B-AD92-EC35F6A7FF52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  <p:cxnSp>
        <p:nvCxnSpPr>
          <p:cNvPr id="6" name="Straight Arrow Connector 5"/>
          <p:cNvCxnSpPr/>
          <p:nvPr/>
        </p:nvCxnSpPr>
        <p:spPr bwMode="auto">
          <a:xfrm>
            <a:off x="1403648" y="4775666"/>
            <a:ext cx="6624736" cy="0"/>
          </a:xfrm>
          <a:prstGeom prst="straightConnector1">
            <a:avLst/>
          </a:prstGeom>
          <a:solidFill>
            <a:srgbClr val="BBE0E3"/>
          </a:solidFill>
          <a:ln w="381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" name="Straight Arrow Connector 6"/>
          <p:cNvCxnSpPr/>
          <p:nvPr/>
        </p:nvCxnSpPr>
        <p:spPr bwMode="auto">
          <a:xfrm flipV="1">
            <a:off x="1691680" y="1895346"/>
            <a:ext cx="0" cy="3096344"/>
          </a:xfrm>
          <a:prstGeom prst="straightConnector1">
            <a:avLst/>
          </a:prstGeom>
          <a:solidFill>
            <a:srgbClr val="BBE0E3"/>
          </a:solidFill>
          <a:ln w="381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Rectangle 11"/>
          <p:cNvSpPr/>
          <p:nvPr/>
        </p:nvSpPr>
        <p:spPr bwMode="auto">
          <a:xfrm>
            <a:off x="1835696" y="2327394"/>
            <a:ext cx="216024" cy="2448272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2303748" y="2327394"/>
            <a:ext cx="216024" cy="2448272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2771800" y="2327394"/>
            <a:ext cx="216024" cy="2448272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7704" y="4775666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1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68749" y="4775666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2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43808" y="4775666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3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75856" y="4775666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4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740352" y="4797152"/>
            <a:ext cx="648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Year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1943707" y="4127594"/>
            <a:ext cx="209017" cy="648072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2411759" y="4127594"/>
            <a:ext cx="209017" cy="648072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2879811" y="4127594"/>
            <a:ext cx="209017" cy="648072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3308090" y="4127594"/>
            <a:ext cx="209017" cy="648072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6379207" y="4127594"/>
            <a:ext cx="209017" cy="648072"/>
          </a:xfrm>
          <a:prstGeom prst="rect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7" name="TextBox 36"/>
          <p:cNvSpPr txBox="1"/>
          <p:nvPr/>
        </p:nvSpPr>
        <p:spPr>
          <a:xfrm>
            <a:off x="6811256" y="4775666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2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272301" y="4775666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3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42" name="Rectangle 41"/>
          <p:cNvSpPr/>
          <p:nvPr/>
        </p:nvSpPr>
        <p:spPr bwMode="auto">
          <a:xfrm>
            <a:off x="6847259" y="4127594"/>
            <a:ext cx="209017" cy="648072"/>
          </a:xfrm>
          <a:prstGeom prst="rect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3" name="Rectangle 42"/>
          <p:cNvSpPr/>
          <p:nvPr/>
        </p:nvSpPr>
        <p:spPr bwMode="auto">
          <a:xfrm>
            <a:off x="7315311" y="4127594"/>
            <a:ext cx="209017" cy="648072"/>
          </a:xfrm>
          <a:prstGeom prst="rect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8" name="Left-Right Arrow 47"/>
          <p:cNvSpPr/>
          <p:nvPr/>
        </p:nvSpPr>
        <p:spPr bwMode="auto">
          <a:xfrm>
            <a:off x="1835697" y="5114220"/>
            <a:ext cx="4464496" cy="309518"/>
          </a:xfrm>
          <a:prstGeom prst="leftRightArrow">
            <a:avLst>
              <a:gd name="adj1" fmla="val 100000"/>
              <a:gd name="adj2" fmla="val 50000"/>
            </a:avLst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n-lt"/>
              </a:rPr>
              <a:t>1</a:t>
            </a:r>
            <a:r>
              <a:rPr lang="en-US" sz="1600" baseline="30000" dirty="0" smtClean="0">
                <a:solidFill>
                  <a:schemeClr val="bg1"/>
                </a:solidFill>
                <a:latin typeface="+mn-lt"/>
              </a:rPr>
              <a:t>st</a:t>
            </a:r>
            <a:r>
              <a:rPr lang="en-US" sz="1600" dirty="0" smtClean="0">
                <a:solidFill>
                  <a:schemeClr val="bg1"/>
                </a:solidFill>
                <a:latin typeface="+mn-lt"/>
              </a:rPr>
              <a:t> PSC </a:t>
            </a:r>
            <a:endParaRPr lang="en-GB" sz="16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372200" y="4775666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1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675670" y="4775666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5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136715" y="4775666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6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611774" y="4775666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7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043822" y="4775666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8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58" name="Rectangle 57"/>
          <p:cNvSpPr/>
          <p:nvPr/>
        </p:nvSpPr>
        <p:spPr bwMode="auto">
          <a:xfrm>
            <a:off x="3711673" y="4127594"/>
            <a:ext cx="209017" cy="648072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9" name="Rectangle 58"/>
          <p:cNvSpPr/>
          <p:nvPr/>
        </p:nvSpPr>
        <p:spPr bwMode="auto">
          <a:xfrm>
            <a:off x="4179725" y="4127594"/>
            <a:ext cx="209017" cy="648072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0" name="Rectangle 59"/>
          <p:cNvSpPr/>
          <p:nvPr/>
        </p:nvSpPr>
        <p:spPr bwMode="auto">
          <a:xfrm>
            <a:off x="4647777" y="4127594"/>
            <a:ext cx="209017" cy="648072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1" name="Rectangle 60"/>
          <p:cNvSpPr/>
          <p:nvPr/>
        </p:nvSpPr>
        <p:spPr bwMode="auto">
          <a:xfrm>
            <a:off x="5076056" y="4127594"/>
            <a:ext cx="209017" cy="648072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472101" y="4775666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9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724130" y="4775666"/>
            <a:ext cx="5760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10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64" name="Rectangle 63"/>
          <p:cNvSpPr/>
          <p:nvPr/>
        </p:nvSpPr>
        <p:spPr bwMode="auto">
          <a:xfrm>
            <a:off x="5508104" y="4127594"/>
            <a:ext cx="209017" cy="648072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5" name="Rectangle 64"/>
          <p:cNvSpPr/>
          <p:nvPr/>
        </p:nvSpPr>
        <p:spPr bwMode="auto">
          <a:xfrm>
            <a:off x="5936383" y="4127594"/>
            <a:ext cx="209017" cy="648072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7" name="Striped Right Arrow 66"/>
          <p:cNvSpPr/>
          <p:nvPr/>
        </p:nvSpPr>
        <p:spPr bwMode="auto">
          <a:xfrm flipH="1">
            <a:off x="6300189" y="5114220"/>
            <a:ext cx="1440161" cy="309517"/>
          </a:xfrm>
          <a:prstGeom prst="stripedRightArrow">
            <a:avLst>
              <a:gd name="adj1" fmla="val 100000"/>
              <a:gd name="adj2" fmla="val 50000"/>
            </a:avLst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n-lt"/>
              </a:rPr>
              <a:t>2</a:t>
            </a:r>
            <a:r>
              <a:rPr lang="en-US" sz="1600" baseline="30000" dirty="0" smtClean="0">
                <a:solidFill>
                  <a:schemeClr val="bg1"/>
                </a:solidFill>
                <a:latin typeface="+mn-lt"/>
              </a:rPr>
              <a:t>nd</a:t>
            </a:r>
            <a:r>
              <a:rPr lang="en-US" sz="1600" dirty="0" smtClean="0">
                <a:solidFill>
                  <a:schemeClr val="bg1"/>
                </a:solidFill>
                <a:latin typeface="+mn-lt"/>
              </a:rPr>
              <a:t> PSC</a:t>
            </a:r>
            <a:endParaRPr lang="en-GB" sz="16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9" name="Left-Right Arrow 68"/>
          <p:cNvSpPr/>
          <p:nvPr/>
        </p:nvSpPr>
        <p:spPr bwMode="auto">
          <a:xfrm>
            <a:off x="1806702" y="5495746"/>
            <a:ext cx="1282126" cy="309518"/>
          </a:xfrm>
          <a:prstGeom prst="leftRightArrow">
            <a:avLst>
              <a:gd name="adj1" fmla="val 100000"/>
              <a:gd name="adj2" fmla="val 50000"/>
            </a:avLst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+mn-lt"/>
              </a:rPr>
              <a:t>Investment</a:t>
            </a:r>
            <a:endParaRPr lang="en-GB" sz="1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539552" y="1823338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Fin. Flow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cxnSp>
        <p:nvCxnSpPr>
          <p:cNvPr id="82" name="Straight Arrow Connector 81"/>
          <p:cNvCxnSpPr/>
          <p:nvPr/>
        </p:nvCxnSpPr>
        <p:spPr bwMode="auto">
          <a:xfrm flipV="1">
            <a:off x="6294954" y="2161892"/>
            <a:ext cx="0" cy="3571364"/>
          </a:xfrm>
          <a:prstGeom prst="straightConnector1">
            <a:avLst/>
          </a:prstGeom>
          <a:solidFill>
            <a:srgbClr val="BBE0E3"/>
          </a:solidFill>
          <a:ln w="38100" cap="flat" cmpd="sng" algn="ctr">
            <a:solidFill>
              <a:schemeClr val="tx1">
                <a:lumMod val="50000"/>
                <a:lumOff val="5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3458628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964488" cy="613618"/>
          </a:xfrm>
        </p:spPr>
        <p:txBody>
          <a:bodyPr/>
          <a:lstStyle/>
          <a:p>
            <a:pPr algn="l"/>
            <a:r>
              <a:rPr lang="en-US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124744"/>
            <a:ext cx="8208912" cy="5472608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Co-financing</a:t>
            </a:r>
            <a:r>
              <a:rPr lang="en-US" dirty="0" smtClean="0"/>
              <a:t> of assets by the EU</a:t>
            </a:r>
          </a:p>
          <a:p>
            <a:pPr lvl="1"/>
            <a:r>
              <a:rPr lang="en-US" dirty="0" smtClean="0"/>
              <a:t>… </a:t>
            </a:r>
            <a:r>
              <a:rPr lang="en-US" sz="2400" dirty="0" smtClean="0"/>
              <a:t>is a unique opportunity</a:t>
            </a:r>
          </a:p>
          <a:p>
            <a:pPr lvl="1"/>
            <a:r>
              <a:rPr lang="en-US" sz="2400" dirty="0" smtClean="0"/>
              <a:t>… is a complex issue (State Aid, etc.)</a:t>
            </a:r>
          </a:p>
          <a:p>
            <a:pPr lvl="1"/>
            <a:r>
              <a:rPr lang="en-US" sz="2400" dirty="0" smtClean="0"/>
              <a:t>… requires careful preparation but also supervision during all phases</a:t>
            </a:r>
          </a:p>
          <a:p>
            <a:endParaRPr lang="en-US" dirty="0" smtClean="0"/>
          </a:p>
          <a:p>
            <a:r>
              <a:rPr lang="en-US" dirty="0" smtClean="0"/>
              <a:t>Accordingly, </a:t>
            </a:r>
            <a:r>
              <a:rPr lang="en-US" dirty="0" smtClean="0">
                <a:solidFill>
                  <a:srgbClr val="C00000"/>
                </a:solidFill>
              </a:rPr>
              <a:t>Public Service Contracts</a:t>
            </a:r>
          </a:p>
          <a:p>
            <a:pPr lvl="1"/>
            <a:r>
              <a:rPr lang="en-US" sz="2400" dirty="0" smtClean="0"/>
              <a:t>… are a steering instrument for the Authority and offer a stable clear framework to the operator</a:t>
            </a:r>
          </a:p>
          <a:p>
            <a:pPr lvl="1"/>
            <a:r>
              <a:rPr lang="en-US" sz="2400" dirty="0" smtClean="0"/>
              <a:t>… have to take the assets into proper account</a:t>
            </a:r>
          </a:p>
          <a:p>
            <a:pPr lvl="1"/>
            <a:r>
              <a:rPr lang="en-US" sz="2400" dirty="0" smtClean="0"/>
              <a:t>… have to aim at an </a:t>
            </a:r>
            <a:r>
              <a:rPr lang="en-US" sz="2400" i="1" dirty="0" smtClean="0"/>
              <a:t>overall</a:t>
            </a:r>
            <a:r>
              <a:rPr lang="en-US" sz="2400" dirty="0" smtClean="0"/>
              <a:t> economic optimum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B89B00-6FDE-406B-AD92-EC35F6A7FF52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01715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en-US" sz="3600" dirty="0" smtClean="0"/>
              <a:t>Thank you for your attention</a:t>
            </a:r>
          </a:p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r>
              <a:rPr lang="en-US" sz="3600" i="1" dirty="0" smtClean="0"/>
              <a:t>… and don’t forget the assets in your PSCs!</a:t>
            </a:r>
            <a:endParaRPr lang="en-GB" sz="360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B89B00-6FDE-406B-AD92-EC35F6A7FF52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30994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/>
          <p:cNvSpPr>
            <a:spLocks noChangeArrowheads="1"/>
          </p:cNvSpPr>
          <p:nvPr/>
        </p:nvSpPr>
        <p:spPr bwMode="auto">
          <a:xfrm>
            <a:off x="0" y="1836738"/>
            <a:ext cx="8524875" cy="4295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 marL="342900" indent="-342900" algn="ctr">
              <a:buFont typeface="Wingdings" pitchFamily="2" charset="2"/>
              <a:buNone/>
              <a:defRPr/>
            </a:pPr>
            <a:endParaRPr lang="en-GB" sz="1800" b="0" u="sng" dirty="0">
              <a:solidFill>
                <a:srgbClr val="333399"/>
              </a:solidFill>
              <a:latin typeface="Arial" charset="0"/>
              <a:ea typeface="+mn-ea"/>
              <a:cs typeface="Times New Roman" pitchFamily="16" charset="0"/>
            </a:endParaRPr>
          </a:p>
          <a:p>
            <a:pPr marL="342900" indent="-342900" algn="ctr">
              <a:buFont typeface="Wingdings" pitchFamily="2" charset="2"/>
              <a:buNone/>
              <a:defRPr/>
            </a:pPr>
            <a:r>
              <a:rPr lang="en-GB" sz="1800" b="0" u="sng" dirty="0">
                <a:solidFill>
                  <a:srgbClr val="333399"/>
                </a:solidFill>
                <a:latin typeface="Arial" charset="0"/>
                <a:ea typeface="+mn-ea"/>
                <a:cs typeface="Times New Roman" pitchFamily="16" charset="0"/>
              </a:rPr>
              <a:t>For info or further </a:t>
            </a:r>
            <a:r>
              <a:rPr lang="en-GB" sz="1800" b="0" u="sng" dirty="0" smtClean="0">
                <a:solidFill>
                  <a:srgbClr val="333399"/>
                </a:solidFill>
                <a:latin typeface="Arial" charset="0"/>
                <a:ea typeface="+mn-ea"/>
                <a:cs typeface="Times New Roman" pitchFamily="16" charset="0"/>
              </a:rPr>
              <a:t>questions on this presentation, </a:t>
            </a:r>
            <a:r>
              <a:rPr lang="en-GB" sz="1800" b="0" u="sng" dirty="0">
                <a:solidFill>
                  <a:srgbClr val="333399"/>
                </a:solidFill>
                <a:latin typeface="Arial" charset="0"/>
                <a:ea typeface="+mn-ea"/>
                <a:cs typeface="Times New Roman" pitchFamily="16" charset="0"/>
              </a:rPr>
              <a:t>please contact:</a:t>
            </a:r>
          </a:p>
          <a:p>
            <a:pPr marL="342900" indent="-342900" algn="ctr">
              <a:buFont typeface="Wingdings" pitchFamily="2" charset="2"/>
              <a:buNone/>
              <a:defRPr/>
            </a:pPr>
            <a:endParaRPr lang="en-US" sz="1800" b="0" u="sng" dirty="0">
              <a:solidFill>
                <a:srgbClr val="333399"/>
              </a:solidFill>
              <a:latin typeface="Arial" charset="0"/>
              <a:ea typeface="+mn-ea"/>
              <a:cs typeface="Times New Roman" pitchFamily="16" charset="0"/>
            </a:endParaRPr>
          </a:p>
          <a:p>
            <a:pPr marL="342900" indent="-342900" algn="ctr">
              <a:buFont typeface="Wingdings" pitchFamily="2" charset="2"/>
              <a:buNone/>
              <a:defRPr/>
            </a:pPr>
            <a:endParaRPr lang="en-US" sz="1400" b="0" u="sng" dirty="0">
              <a:solidFill>
                <a:srgbClr val="333399"/>
              </a:solidFill>
              <a:latin typeface="Arial" charset="0"/>
              <a:ea typeface="+mn-ea"/>
              <a:cs typeface="Times New Roman" pitchFamily="16" charset="0"/>
            </a:endParaRPr>
          </a:p>
          <a:p>
            <a:pPr marL="342900" indent="-342900" algn="ctr">
              <a:buFont typeface="Wingdings" pitchFamily="2" charset="2"/>
              <a:buNone/>
              <a:defRPr/>
            </a:pPr>
            <a:endParaRPr lang="en-GB" sz="1400" b="0" u="sng" dirty="0">
              <a:solidFill>
                <a:srgbClr val="333399"/>
              </a:solidFill>
              <a:latin typeface="Arial" charset="0"/>
              <a:ea typeface="+mn-ea"/>
              <a:cs typeface="Times New Roman" pitchFamily="16" charset="0"/>
            </a:endParaRPr>
          </a:p>
          <a:p>
            <a:pPr marL="342900" indent="-342900">
              <a:defRPr/>
            </a:pPr>
            <a:r>
              <a:rPr lang="fr-CH" altLang="en-US" sz="1800" b="0" dirty="0">
                <a:solidFill>
                  <a:srgbClr val="3C4B87"/>
                </a:solidFill>
                <a:latin typeface="Arial" panose="020B0604020202020204" pitchFamily="34" charset="0"/>
              </a:rPr>
              <a:t>Antonio </a:t>
            </a:r>
            <a:r>
              <a:rPr lang="fr-CH" altLang="en-US" sz="1800" b="0" dirty="0" err="1" smtClean="0">
                <a:solidFill>
                  <a:srgbClr val="3C4B87"/>
                </a:solidFill>
                <a:latin typeface="Arial" panose="020B0604020202020204" pitchFamily="34" charset="0"/>
              </a:rPr>
              <a:t>Carrarini</a:t>
            </a:r>
            <a:endParaRPr lang="fr-CH" altLang="en-US" sz="1800" b="0" dirty="0" smtClean="0">
              <a:solidFill>
                <a:srgbClr val="3C4B87"/>
              </a:solidFill>
              <a:latin typeface="Arial" panose="020B0604020202020204" pitchFamily="34" charset="0"/>
            </a:endParaRPr>
          </a:p>
          <a:p>
            <a:pPr marL="342900" indent="-342900">
              <a:defRPr/>
            </a:pPr>
            <a:r>
              <a:rPr lang="fr-CH" altLang="en-US" sz="1800" b="0" dirty="0" smtClean="0">
                <a:solidFill>
                  <a:srgbClr val="3C4B87"/>
                </a:solidFill>
                <a:latin typeface="Arial" panose="020B0604020202020204" pitchFamily="34" charset="0"/>
              </a:rPr>
              <a:t>Transport </a:t>
            </a:r>
            <a:r>
              <a:rPr lang="fr-CH" altLang="en-US" sz="1800" b="0" dirty="0" err="1" smtClean="0">
                <a:solidFill>
                  <a:srgbClr val="3C4B87"/>
                </a:solidFill>
                <a:latin typeface="Arial" panose="020B0604020202020204" pitchFamily="34" charset="0"/>
              </a:rPr>
              <a:t>Specialist</a:t>
            </a:r>
            <a:endParaRPr lang="fr-CH" altLang="en-US" sz="1800" b="0" dirty="0">
              <a:solidFill>
                <a:srgbClr val="3C4B87"/>
              </a:solidFill>
              <a:latin typeface="Arial" panose="020B0604020202020204" pitchFamily="34" charset="0"/>
            </a:endParaRPr>
          </a:p>
          <a:p>
            <a:pPr marL="342900" indent="-342900" algn="ctr">
              <a:buFont typeface="Wingdings" pitchFamily="2" charset="2"/>
              <a:buNone/>
              <a:defRPr/>
            </a:pPr>
            <a:r>
              <a:rPr lang="en-GB" sz="1800" b="0" dirty="0" smtClean="0">
                <a:solidFill>
                  <a:srgbClr val="333399"/>
                </a:solidFill>
                <a:latin typeface="Arial" charset="0"/>
                <a:ea typeface="+mn-ea"/>
                <a:cs typeface="Times New Roman" pitchFamily="16" charset="0"/>
              </a:rPr>
              <a:t>JASPERS Vienna </a:t>
            </a:r>
            <a:r>
              <a:rPr lang="en-GB" sz="1800" b="0" dirty="0" err="1" smtClean="0">
                <a:solidFill>
                  <a:srgbClr val="333399"/>
                </a:solidFill>
                <a:latin typeface="Arial" charset="0"/>
                <a:ea typeface="+mn-ea"/>
                <a:cs typeface="Times New Roman" pitchFamily="16" charset="0"/>
              </a:rPr>
              <a:t>ph</a:t>
            </a:r>
            <a:r>
              <a:rPr lang="en-GB" sz="1800" b="0" dirty="0">
                <a:solidFill>
                  <a:srgbClr val="333399"/>
                </a:solidFill>
                <a:latin typeface="Arial" charset="0"/>
                <a:ea typeface="+mn-ea"/>
                <a:cs typeface="Times New Roman" pitchFamily="16" charset="0"/>
              </a:rPr>
              <a:t>: +352 4379 85007</a:t>
            </a:r>
          </a:p>
          <a:p>
            <a:pPr marL="342900" indent="-342900" algn="ctr">
              <a:buFont typeface="Wingdings" pitchFamily="2" charset="2"/>
              <a:buNone/>
              <a:defRPr/>
            </a:pPr>
            <a:r>
              <a:rPr lang="en-GB" sz="1800" b="0" dirty="0" smtClean="0">
                <a:solidFill>
                  <a:srgbClr val="333399"/>
                </a:solidFill>
                <a:latin typeface="Arial" charset="0"/>
                <a:ea typeface="+mn-ea"/>
                <a:cs typeface="Times New Roman" pitchFamily="16" charset="0"/>
              </a:rPr>
              <a:t>a.carrarini@eib.org </a:t>
            </a:r>
            <a:endParaRPr lang="en-GB" sz="1800" b="0" dirty="0">
              <a:solidFill>
                <a:srgbClr val="333399"/>
              </a:solidFill>
              <a:latin typeface="Arial" charset="0"/>
              <a:ea typeface="+mn-ea"/>
              <a:cs typeface="Times New Roman" pitchFamily="16" charset="0"/>
            </a:endParaRPr>
          </a:p>
          <a:p>
            <a:pPr algn="ctr">
              <a:spcBef>
                <a:spcPts val="18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sz="2000" b="0" dirty="0">
                <a:solidFill>
                  <a:srgbClr val="003399"/>
                </a:solidFill>
                <a:latin typeface="Tahoma" pitchFamily="34" charset="0"/>
                <a:ea typeface="ヒラギノ角ゴ Pro W3" pitchFamily="1" charset="-128"/>
                <a:cs typeface="Tahoma" pitchFamily="34" charset="0"/>
                <a:hlinkClick r:id="rId3"/>
              </a:rPr>
              <a:t>www.jaspersnetwork.org</a:t>
            </a:r>
          </a:p>
          <a:p>
            <a:pPr algn="ctr">
              <a:spcBef>
                <a:spcPct val="500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sz="2000" b="0" dirty="0">
                <a:solidFill>
                  <a:srgbClr val="003399"/>
                </a:solidFill>
                <a:latin typeface="Tahoma" pitchFamily="34" charset="0"/>
                <a:ea typeface="ヒラギノ角ゴ Pro W3" pitchFamily="1" charset="-128"/>
                <a:cs typeface="Tahoma" pitchFamily="34" charset="0"/>
                <a:hlinkClick r:id="rId3"/>
              </a:rPr>
              <a:t>jaspersnetwork@eib.org</a:t>
            </a:r>
            <a:endParaRPr lang="en-GB" sz="2000" b="0" dirty="0">
              <a:solidFill>
                <a:srgbClr val="003399"/>
              </a:solidFill>
              <a:latin typeface="Tahoma" pitchFamily="34" charset="0"/>
              <a:ea typeface="ヒラギノ角ゴ Pro W3" pitchFamily="1" charset="-128"/>
              <a:cs typeface="Tahoma" pitchFamily="34" charset="0"/>
              <a:hlinkClick r:id="rId3"/>
            </a:endParaRPr>
          </a:p>
          <a:p>
            <a:pPr>
              <a:spcBef>
                <a:spcPct val="500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endParaRPr lang="en-GB" sz="3600" b="0" dirty="0">
              <a:solidFill>
                <a:srgbClr val="E4005C"/>
              </a:solidFill>
              <a:latin typeface="Tahoma" pitchFamily="34" charset="0"/>
              <a:ea typeface="ヒラギノ角ゴ Pro W3" pitchFamily="1" charset="-128"/>
              <a:cs typeface="Tahoma" pitchFamily="34" charset="0"/>
            </a:endParaRPr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05600"/>
            <a:ext cx="91821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8436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75438"/>
            <a:ext cx="91440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8437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1075"/>
            <a:ext cx="914400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8438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8463" y="5664200"/>
            <a:ext cx="2160587" cy="89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8439" name="Text Box 6"/>
          <p:cNvSpPr txBox="1">
            <a:spLocks noChangeArrowheads="1"/>
          </p:cNvSpPr>
          <p:nvPr/>
        </p:nvSpPr>
        <p:spPr bwMode="auto">
          <a:xfrm>
            <a:off x="7239000" y="6677025"/>
            <a:ext cx="1905000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fld id="{92A697B6-65D4-491C-A7FB-5F2451AF7495}" type="slidenum">
              <a:rPr lang="en-GB" sz="900" b="0">
                <a:solidFill>
                  <a:srgbClr val="FFFFFF"/>
                </a:solidFill>
                <a:latin typeface="Verdana" pitchFamily="32" charset="0"/>
                <a:ea typeface="Arial Unicode MS" pitchFamily="34" charset="-128"/>
                <a:cs typeface="Arial Unicode MS" pitchFamily="34" charset="-128"/>
              </a:rPr>
              <a:pPr algn="r" eaLnBrk="1" hangingPunct="1">
                <a:spcBef>
                  <a:spcPct val="50000"/>
                </a:spcBef>
              </a:pPr>
              <a:t>23</a:t>
            </a:fld>
            <a:endParaRPr lang="en-GB" sz="900" b="0">
              <a:solidFill>
                <a:srgbClr val="FFFFFF"/>
              </a:solidFill>
              <a:latin typeface="Verdana" pitchFamily="32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440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964488" cy="613618"/>
          </a:xfrm>
        </p:spPr>
        <p:txBody>
          <a:bodyPr/>
          <a:lstStyle/>
          <a:p>
            <a:pPr algn="l"/>
            <a:r>
              <a:rPr lang="en-US" dirty="0" smtClean="0"/>
              <a:t>Rationale: Investing in assets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124744"/>
            <a:ext cx="8496944" cy="5472608"/>
          </a:xfrm>
        </p:spPr>
        <p:txBody>
          <a:bodyPr/>
          <a:lstStyle/>
          <a:p>
            <a:r>
              <a:rPr lang="en-US" i="1" dirty="0">
                <a:solidFill>
                  <a:srgbClr val="C00000"/>
                </a:solidFill>
              </a:rPr>
              <a:t>“Invest </a:t>
            </a:r>
            <a:r>
              <a:rPr lang="en-US" i="1" dirty="0" smtClean="0">
                <a:solidFill>
                  <a:srgbClr val="C00000"/>
                </a:solidFill>
              </a:rPr>
              <a:t>EU money </a:t>
            </a:r>
            <a:r>
              <a:rPr lang="en-US" i="1" dirty="0">
                <a:solidFill>
                  <a:srgbClr val="C00000"/>
                </a:solidFill>
              </a:rPr>
              <a:t>into </a:t>
            </a:r>
            <a:r>
              <a:rPr lang="en-US" i="1" dirty="0" smtClean="0">
                <a:solidFill>
                  <a:srgbClr val="C00000"/>
                </a:solidFill>
              </a:rPr>
              <a:t>assets” </a:t>
            </a:r>
          </a:p>
          <a:p>
            <a:pPr marL="457200" lvl="1" indent="0">
              <a:buNone/>
            </a:pPr>
            <a:r>
              <a:rPr lang="en-US" dirty="0" smtClean="0"/>
              <a:t>Is it that easy ? (even with the help of JASPERS…)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B89B00-6FDE-406B-AD92-EC35F6A7FF52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  <p:sp>
        <p:nvSpPr>
          <p:cNvPr id="6" name="Rounded Rectangle 5"/>
          <p:cNvSpPr/>
          <p:nvPr/>
        </p:nvSpPr>
        <p:spPr bwMode="auto">
          <a:xfrm>
            <a:off x="467544" y="2852936"/>
            <a:ext cx="3024336" cy="2160240"/>
          </a:xfrm>
          <a:prstGeom prst="roundRect">
            <a:avLst>
              <a:gd name="adj" fmla="val 18363"/>
            </a:avLst>
          </a:prstGeom>
          <a:blipFill dpi="0" rotWithShape="1">
            <a:blip r:embed="rId2"/>
            <a:srcRect/>
            <a:stretch>
              <a:fillRect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5724128" y="2855218"/>
            <a:ext cx="3024336" cy="2160240"/>
          </a:xfrm>
          <a:prstGeom prst="roundRect">
            <a:avLst>
              <a:gd name="adj" fmla="val 18363"/>
            </a:avLst>
          </a:prstGeom>
          <a:blipFill dpi="0" rotWithShape="1">
            <a:blip r:embed="rId3"/>
            <a:srcRect/>
            <a:stretch>
              <a:fillRect l="-9000" r="-1000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Right Arrow 6"/>
          <p:cNvSpPr/>
          <p:nvPr/>
        </p:nvSpPr>
        <p:spPr bwMode="auto">
          <a:xfrm>
            <a:off x="3923928" y="3104964"/>
            <a:ext cx="1512168" cy="1656184"/>
          </a:xfrm>
          <a:prstGeom prst="rightArrow">
            <a:avLst/>
          </a:prstGeom>
          <a:solidFill>
            <a:srgbClr val="4E23E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1027" name="Picture 3" descr="C:\Users\carrarin\Desktop\J_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4761148"/>
            <a:ext cx="1728192" cy="706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5174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964488" cy="613618"/>
          </a:xfrm>
        </p:spPr>
        <p:txBody>
          <a:bodyPr/>
          <a:lstStyle/>
          <a:p>
            <a:pPr algn="l"/>
            <a:r>
              <a:rPr lang="en-US" dirty="0" smtClean="0"/>
              <a:t>Rationale (2) : Assets and PSC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124744"/>
            <a:ext cx="8208912" cy="5472608"/>
          </a:xfrm>
        </p:spPr>
        <p:txBody>
          <a:bodyPr/>
          <a:lstStyle/>
          <a:p>
            <a:r>
              <a:rPr lang="en-US" i="1" dirty="0" smtClean="0">
                <a:solidFill>
                  <a:srgbClr val="C00000"/>
                </a:solidFill>
              </a:rPr>
              <a:t>“Assets are needed and used to discharge the PSO” </a:t>
            </a:r>
            <a:endParaRPr lang="en-GB" dirty="0"/>
          </a:p>
          <a:p>
            <a:pPr marL="457200" lvl="1" indent="0">
              <a:buNone/>
            </a:pPr>
            <a:r>
              <a:rPr lang="en-GB" dirty="0" smtClean="0">
                <a:sym typeface="Wingdings" panose="05000000000000000000" pitchFamily="2" charset="2"/>
              </a:rPr>
              <a:t>How does this influence the PSC?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B89B00-6FDE-406B-AD92-EC35F6A7FF52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sp>
        <p:nvSpPr>
          <p:cNvPr id="5" name="Rounded Rectangle 4"/>
          <p:cNvSpPr/>
          <p:nvPr/>
        </p:nvSpPr>
        <p:spPr bwMode="auto">
          <a:xfrm>
            <a:off x="443136" y="3083024"/>
            <a:ext cx="3024336" cy="2160240"/>
          </a:xfrm>
          <a:prstGeom prst="roundRect">
            <a:avLst>
              <a:gd name="adj" fmla="val 18363"/>
            </a:avLst>
          </a:prstGeom>
          <a:blipFill dpi="0" rotWithShape="1">
            <a:blip r:embed="rId2"/>
            <a:srcRect/>
            <a:stretch>
              <a:fillRect l="-9000" r="-1000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Left-Right Arrow 5"/>
          <p:cNvSpPr/>
          <p:nvPr/>
        </p:nvSpPr>
        <p:spPr bwMode="auto">
          <a:xfrm>
            <a:off x="3827512" y="3335052"/>
            <a:ext cx="2304256" cy="1656184"/>
          </a:xfrm>
          <a:prstGeom prst="leftRightArrow">
            <a:avLst>
              <a:gd name="adj1" fmla="val 64953"/>
              <a:gd name="adj2" fmla="val 50000"/>
            </a:avLst>
          </a:prstGeom>
          <a:solidFill>
            <a:srgbClr val="4E23E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6563816" y="2981399"/>
            <a:ext cx="1752600" cy="2391817"/>
            <a:chOff x="6300192" y="2535287"/>
            <a:chExt cx="1752600" cy="2391817"/>
          </a:xfrm>
        </p:grpSpPr>
        <p:pic>
          <p:nvPicPr>
            <p:cNvPr id="4098" name="Picture 2" descr="C:\Users\carrarin\Desktop\page-or-document_t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00192" y="2564904"/>
              <a:ext cx="1752600" cy="2362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6372200" y="2535287"/>
              <a:ext cx="10081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PSC</a:t>
              </a:r>
              <a:endParaRPr lang="en-GB" sz="24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29810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Group 75"/>
          <p:cNvGrpSpPr/>
          <p:nvPr/>
        </p:nvGrpSpPr>
        <p:grpSpPr>
          <a:xfrm>
            <a:off x="3423644" y="961564"/>
            <a:ext cx="1728190" cy="4987716"/>
            <a:chOff x="1737017" y="961564"/>
            <a:chExt cx="1600177" cy="4987716"/>
          </a:xfrm>
        </p:grpSpPr>
        <p:sp>
          <p:nvSpPr>
            <p:cNvPr id="77" name="Rounded Rectangle 76"/>
            <p:cNvSpPr/>
            <p:nvPr/>
          </p:nvSpPr>
          <p:spPr bwMode="auto">
            <a:xfrm>
              <a:off x="1737017" y="1566664"/>
              <a:ext cx="1600177" cy="4382616"/>
            </a:xfrm>
            <a:prstGeom prst="roundRect">
              <a:avLst>
                <a:gd name="adj" fmla="val 12139"/>
              </a:avLst>
            </a:prstGeom>
            <a:solidFill>
              <a:schemeClr val="bg1">
                <a:lumMod val="85000"/>
              </a:schemeClr>
            </a:solidFill>
            <a:ln w="57150" cap="flat" cmpd="sng" algn="ctr">
              <a:noFill/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737017" y="961564"/>
              <a:ext cx="1600176" cy="52322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sz="2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</a:rPr>
                <a:t>2</a:t>
              </a:r>
              <a:r>
                <a:rPr lang="en-US" sz="1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</a:rPr>
                <a:t>: operating</a:t>
              </a:r>
              <a:endParaRPr lang="en-GB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5328086" y="961564"/>
            <a:ext cx="1728190" cy="4987716"/>
            <a:chOff x="1737017" y="961564"/>
            <a:chExt cx="1600177" cy="4987716"/>
          </a:xfrm>
        </p:grpSpPr>
        <p:sp>
          <p:nvSpPr>
            <p:cNvPr id="80" name="Rounded Rectangle 79"/>
            <p:cNvSpPr/>
            <p:nvPr/>
          </p:nvSpPr>
          <p:spPr bwMode="auto">
            <a:xfrm>
              <a:off x="1737017" y="1566664"/>
              <a:ext cx="1600177" cy="4382616"/>
            </a:xfrm>
            <a:prstGeom prst="roundRect">
              <a:avLst>
                <a:gd name="adj" fmla="val 12139"/>
              </a:avLst>
            </a:prstGeom>
            <a:solidFill>
              <a:schemeClr val="bg1">
                <a:lumMod val="85000"/>
              </a:schemeClr>
            </a:solidFill>
            <a:ln w="57150" cap="flat" cmpd="sng" algn="ctr">
              <a:noFill/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1737017" y="961564"/>
              <a:ext cx="1600176" cy="52322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sz="2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</a:rPr>
                <a:t>3</a:t>
              </a:r>
              <a:r>
                <a:rPr lang="en-US" sz="1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</a:rPr>
                <a:t>: transferring</a:t>
              </a:r>
              <a:endParaRPr lang="en-GB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475656" y="836712"/>
            <a:ext cx="1728190" cy="5112568"/>
            <a:chOff x="1737017" y="836712"/>
            <a:chExt cx="1600177" cy="5112568"/>
          </a:xfrm>
        </p:grpSpPr>
        <p:sp>
          <p:nvSpPr>
            <p:cNvPr id="5" name="Rounded Rectangle 4"/>
            <p:cNvSpPr/>
            <p:nvPr/>
          </p:nvSpPr>
          <p:spPr bwMode="auto">
            <a:xfrm>
              <a:off x="1737017" y="1566664"/>
              <a:ext cx="1600177" cy="4382616"/>
            </a:xfrm>
            <a:prstGeom prst="roundRect">
              <a:avLst>
                <a:gd name="adj" fmla="val 12139"/>
              </a:avLst>
            </a:prstGeom>
            <a:solidFill>
              <a:schemeClr val="bg1">
                <a:lumMod val="85000"/>
              </a:schemeClr>
            </a:solidFill>
            <a:ln w="57150" cap="flat" cmpd="sng" algn="ctr">
              <a:noFill/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737017" y="836712"/>
              <a:ext cx="1600176" cy="80021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sz="2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</a:rPr>
                <a:t>1</a:t>
              </a:r>
              <a:r>
                <a:rPr lang="en-US" sz="1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</a:rPr>
                <a:t>: investing and contracting</a:t>
              </a:r>
              <a:endParaRPr lang="en-GB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964488" cy="613618"/>
          </a:xfrm>
        </p:spPr>
        <p:txBody>
          <a:bodyPr/>
          <a:lstStyle/>
          <a:p>
            <a:pPr algn="l"/>
            <a:r>
              <a:rPr lang="en-US" dirty="0" smtClean="0"/>
              <a:t>Roadmap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B89B00-6FDE-406B-AD92-EC35F6A7FF52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  <p:cxnSp>
        <p:nvCxnSpPr>
          <p:cNvPr id="6" name="Straight Arrow Connector 5"/>
          <p:cNvCxnSpPr/>
          <p:nvPr/>
        </p:nvCxnSpPr>
        <p:spPr bwMode="auto">
          <a:xfrm>
            <a:off x="1403648" y="4775666"/>
            <a:ext cx="6624736" cy="0"/>
          </a:xfrm>
          <a:prstGeom prst="straightConnector1">
            <a:avLst/>
          </a:prstGeom>
          <a:solidFill>
            <a:srgbClr val="BBE0E3"/>
          </a:solidFill>
          <a:ln w="381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" name="Straight Arrow Connector 6"/>
          <p:cNvCxnSpPr/>
          <p:nvPr/>
        </p:nvCxnSpPr>
        <p:spPr bwMode="auto">
          <a:xfrm flipV="1">
            <a:off x="1691680" y="1895346"/>
            <a:ext cx="0" cy="3096344"/>
          </a:xfrm>
          <a:prstGeom prst="straightConnector1">
            <a:avLst/>
          </a:prstGeom>
          <a:solidFill>
            <a:srgbClr val="BBE0E3"/>
          </a:solidFill>
          <a:ln w="381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Rectangle 11"/>
          <p:cNvSpPr/>
          <p:nvPr/>
        </p:nvSpPr>
        <p:spPr bwMode="auto">
          <a:xfrm>
            <a:off x="1835696" y="2327394"/>
            <a:ext cx="216024" cy="2448272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2303748" y="2327394"/>
            <a:ext cx="216024" cy="2448272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2771800" y="2327394"/>
            <a:ext cx="216024" cy="2448272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7704" y="4775666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1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68749" y="4775666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2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43808" y="4775666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3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75856" y="4775666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4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740352" y="4797152"/>
            <a:ext cx="648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Year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1943707" y="4127594"/>
            <a:ext cx="209017" cy="648072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2411759" y="4127594"/>
            <a:ext cx="209017" cy="648072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2879811" y="4127594"/>
            <a:ext cx="209017" cy="648072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3308090" y="4127594"/>
            <a:ext cx="209017" cy="648072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6379207" y="4127594"/>
            <a:ext cx="209017" cy="648072"/>
          </a:xfrm>
          <a:prstGeom prst="rect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7" name="TextBox 36"/>
          <p:cNvSpPr txBox="1"/>
          <p:nvPr/>
        </p:nvSpPr>
        <p:spPr>
          <a:xfrm>
            <a:off x="6811256" y="4775666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2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272301" y="4775666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3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42" name="Rectangle 41"/>
          <p:cNvSpPr/>
          <p:nvPr/>
        </p:nvSpPr>
        <p:spPr bwMode="auto">
          <a:xfrm>
            <a:off x="6847259" y="4127594"/>
            <a:ext cx="209017" cy="648072"/>
          </a:xfrm>
          <a:prstGeom prst="rect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3" name="Rectangle 42"/>
          <p:cNvSpPr/>
          <p:nvPr/>
        </p:nvSpPr>
        <p:spPr bwMode="auto">
          <a:xfrm>
            <a:off x="7315311" y="4127594"/>
            <a:ext cx="209017" cy="648072"/>
          </a:xfrm>
          <a:prstGeom prst="rect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8" name="Left-Right Arrow 47"/>
          <p:cNvSpPr/>
          <p:nvPr/>
        </p:nvSpPr>
        <p:spPr bwMode="auto">
          <a:xfrm>
            <a:off x="1835697" y="5114220"/>
            <a:ext cx="4464496" cy="309518"/>
          </a:xfrm>
          <a:prstGeom prst="leftRightArrow">
            <a:avLst>
              <a:gd name="adj1" fmla="val 100000"/>
              <a:gd name="adj2" fmla="val 50000"/>
            </a:avLst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n-lt"/>
              </a:rPr>
              <a:t>1</a:t>
            </a:r>
            <a:r>
              <a:rPr lang="en-US" sz="1600" baseline="30000" dirty="0" smtClean="0">
                <a:solidFill>
                  <a:schemeClr val="bg1"/>
                </a:solidFill>
                <a:latin typeface="+mn-lt"/>
              </a:rPr>
              <a:t>st</a:t>
            </a:r>
            <a:r>
              <a:rPr lang="en-US" sz="1600" dirty="0" smtClean="0">
                <a:solidFill>
                  <a:schemeClr val="bg1"/>
                </a:solidFill>
                <a:latin typeface="+mn-lt"/>
              </a:rPr>
              <a:t> PSC </a:t>
            </a:r>
            <a:endParaRPr lang="en-GB" sz="16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372200" y="4775666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1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675670" y="4775666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5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136715" y="4775666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6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611774" y="4775666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7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043822" y="4775666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8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58" name="Rectangle 57"/>
          <p:cNvSpPr/>
          <p:nvPr/>
        </p:nvSpPr>
        <p:spPr bwMode="auto">
          <a:xfrm>
            <a:off x="3711673" y="4127594"/>
            <a:ext cx="209017" cy="648072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9" name="Rectangle 58"/>
          <p:cNvSpPr/>
          <p:nvPr/>
        </p:nvSpPr>
        <p:spPr bwMode="auto">
          <a:xfrm>
            <a:off x="4179725" y="4127594"/>
            <a:ext cx="209017" cy="648072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0" name="Rectangle 59"/>
          <p:cNvSpPr/>
          <p:nvPr/>
        </p:nvSpPr>
        <p:spPr bwMode="auto">
          <a:xfrm>
            <a:off x="4647777" y="4127594"/>
            <a:ext cx="209017" cy="648072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1" name="Rectangle 60"/>
          <p:cNvSpPr/>
          <p:nvPr/>
        </p:nvSpPr>
        <p:spPr bwMode="auto">
          <a:xfrm>
            <a:off x="5076056" y="4127594"/>
            <a:ext cx="209017" cy="648072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472101" y="4775666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9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724130" y="4775666"/>
            <a:ext cx="5760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10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64" name="Rectangle 63"/>
          <p:cNvSpPr/>
          <p:nvPr/>
        </p:nvSpPr>
        <p:spPr bwMode="auto">
          <a:xfrm>
            <a:off x="5508104" y="4127594"/>
            <a:ext cx="209017" cy="648072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5" name="Rectangle 64"/>
          <p:cNvSpPr/>
          <p:nvPr/>
        </p:nvSpPr>
        <p:spPr bwMode="auto">
          <a:xfrm>
            <a:off x="5936383" y="4127594"/>
            <a:ext cx="209017" cy="648072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7" name="Striped Right Arrow 66"/>
          <p:cNvSpPr/>
          <p:nvPr/>
        </p:nvSpPr>
        <p:spPr bwMode="auto">
          <a:xfrm flipH="1">
            <a:off x="6300189" y="5114220"/>
            <a:ext cx="1440161" cy="309517"/>
          </a:xfrm>
          <a:prstGeom prst="stripedRightArrow">
            <a:avLst>
              <a:gd name="adj1" fmla="val 100000"/>
              <a:gd name="adj2" fmla="val 50000"/>
            </a:avLst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n-lt"/>
              </a:rPr>
              <a:t>2</a:t>
            </a:r>
            <a:r>
              <a:rPr lang="en-US" sz="1600" baseline="30000" dirty="0" smtClean="0">
                <a:solidFill>
                  <a:schemeClr val="bg1"/>
                </a:solidFill>
                <a:latin typeface="+mn-lt"/>
              </a:rPr>
              <a:t>nd</a:t>
            </a:r>
            <a:r>
              <a:rPr lang="en-US" sz="1600" dirty="0" smtClean="0">
                <a:solidFill>
                  <a:schemeClr val="bg1"/>
                </a:solidFill>
                <a:latin typeface="+mn-lt"/>
              </a:rPr>
              <a:t> PSC</a:t>
            </a:r>
            <a:endParaRPr lang="en-GB" sz="16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9" name="Left-Right Arrow 68"/>
          <p:cNvSpPr/>
          <p:nvPr/>
        </p:nvSpPr>
        <p:spPr bwMode="auto">
          <a:xfrm>
            <a:off x="1806702" y="5495746"/>
            <a:ext cx="1282126" cy="309518"/>
          </a:xfrm>
          <a:prstGeom prst="leftRightArrow">
            <a:avLst>
              <a:gd name="adj1" fmla="val 100000"/>
              <a:gd name="adj2" fmla="val 50000"/>
            </a:avLst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+mn-lt"/>
              </a:rPr>
              <a:t>Investment</a:t>
            </a:r>
            <a:endParaRPr lang="en-GB" sz="1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539552" y="1823338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Fin. Flow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cxnSp>
        <p:nvCxnSpPr>
          <p:cNvPr id="82" name="Straight Arrow Connector 81"/>
          <p:cNvCxnSpPr/>
          <p:nvPr/>
        </p:nvCxnSpPr>
        <p:spPr bwMode="auto">
          <a:xfrm flipV="1">
            <a:off x="6294954" y="2161892"/>
            <a:ext cx="0" cy="3571364"/>
          </a:xfrm>
          <a:prstGeom prst="straightConnector1">
            <a:avLst/>
          </a:prstGeom>
          <a:solidFill>
            <a:srgbClr val="BBE0E3"/>
          </a:solidFill>
          <a:ln w="38100" cap="flat" cmpd="sng" algn="ctr">
            <a:solidFill>
              <a:schemeClr val="tx1">
                <a:lumMod val="50000"/>
                <a:lumOff val="5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4794598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Group 75"/>
          <p:cNvGrpSpPr/>
          <p:nvPr/>
        </p:nvGrpSpPr>
        <p:grpSpPr>
          <a:xfrm>
            <a:off x="3423644" y="961564"/>
            <a:ext cx="1728190" cy="4987716"/>
            <a:chOff x="1737017" y="961564"/>
            <a:chExt cx="1600177" cy="4987716"/>
          </a:xfrm>
        </p:grpSpPr>
        <p:sp>
          <p:nvSpPr>
            <p:cNvPr id="77" name="Rounded Rectangle 76"/>
            <p:cNvSpPr/>
            <p:nvPr/>
          </p:nvSpPr>
          <p:spPr bwMode="auto">
            <a:xfrm>
              <a:off x="1737017" y="1566664"/>
              <a:ext cx="1600177" cy="4382616"/>
            </a:xfrm>
            <a:prstGeom prst="roundRect">
              <a:avLst>
                <a:gd name="adj" fmla="val 12139"/>
              </a:avLst>
            </a:prstGeom>
            <a:solidFill>
              <a:schemeClr val="bg1">
                <a:lumMod val="85000"/>
              </a:schemeClr>
            </a:solidFill>
            <a:ln w="57150" cap="flat" cmpd="sng" algn="ctr">
              <a:noFill/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737017" y="961564"/>
              <a:ext cx="1600176" cy="52322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sz="2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</a:rPr>
                <a:t>2</a:t>
              </a:r>
              <a:r>
                <a:rPr lang="en-US" sz="1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</a:rPr>
                <a:t>: operating</a:t>
              </a:r>
              <a:endParaRPr lang="en-GB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5328086" y="961564"/>
            <a:ext cx="1728190" cy="4987716"/>
            <a:chOff x="1737017" y="961564"/>
            <a:chExt cx="1600177" cy="4987716"/>
          </a:xfrm>
        </p:grpSpPr>
        <p:sp>
          <p:nvSpPr>
            <p:cNvPr id="80" name="Rounded Rectangle 79"/>
            <p:cNvSpPr/>
            <p:nvPr/>
          </p:nvSpPr>
          <p:spPr bwMode="auto">
            <a:xfrm>
              <a:off x="1737017" y="1566664"/>
              <a:ext cx="1600177" cy="4382616"/>
            </a:xfrm>
            <a:prstGeom prst="roundRect">
              <a:avLst>
                <a:gd name="adj" fmla="val 12139"/>
              </a:avLst>
            </a:prstGeom>
            <a:solidFill>
              <a:schemeClr val="bg1">
                <a:lumMod val="85000"/>
              </a:schemeClr>
            </a:solidFill>
            <a:ln w="57150" cap="flat" cmpd="sng" algn="ctr">
              <a:noFill/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1737017" y="961564"/>
              <a:ext cx="1600176" cy="52322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sz="2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</a:rPr>
                <a:t>3</a:t>
              </a:r>
              <a:r>
                <a:rPr lang="en-US" sz="1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</a:rPr>
                <a:t>: transferring</a:t>
              </a:r>
              <a:endParaRPr lang="en-GB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475656" y="828581"/>
            <a:ext cx="1728190" cy="5120699"/>
            <a:chOff x="1737017" y="828581"/>
            <a:chExt cx="1600177" cy="5120699"/>
          </a:xfrm>
        </p:grpSpPr>
        <p:sp>
          <p:nvSpPr>
            <p:cNvPr id="5" name="Rounded Rectangle 4"/>
            <p:cNvSpPr/>
            <p:nvPr/>
          </p:nvSpPr>
          <p:spPr bwMode="auto">
            <a:xfrm>
              <a:off x="1737017" y="1566664"/>
              <a:ext cx="1600177" cy="4382616"/>
            </a:xfrm>
            <a:prstGeom prst="roundRect">
              <a:avLst>
                <a:gd name="adj" fmla="val 12139"/>
              </a:avLst>
            </a:prstGeom>
            <a:solidFill>
              <a:srgbClr val="FFC000"/>
            </a:solidFill>
            <a:ln w="57150" cap="flat" cmpd="sng" algn="ctr">
              <a:noFill/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737017" y="828581"/>
              <a:ext cx="1600176" cy="80021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sz="2800" dirty="0" smtClean="0">
                  <a:solidFill>
                    <a:srgbClr val="FF9900"/>
                  </a:solidFill>
                  <a:latin typeface="+mn-lt"/>
                </a:rPr>
                <a:t>1</a:t>
              </a:r>
              <a:r>
                <a:rPr lang="en-US" sz="1800" dirty="0" smtClean="0">
                  <a:solidFill>
                    <a:srgbClr val="FF9900"/>
                  </a:solidFill>
                  <a:latin typeface="+mn-lt"/>
                </a:rPr>
                <a:t>: investing and contracting</a:t>
              </a:r>
              <a:endParaRPr lang="en-GB" sz="1800" dirty="0">
                <a:solidFill>
                  <a:srgbClr val="FF9900"/>
                </a:solidFill>
                <a:latin typeface="+mn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964488" cy="613618"/>
          </a:xfrm>
        </p:spPr>
        <p:txBody>
          <a:bodyPr/>
          <a:lstStyle/>
          <a:p>
            <a:pPr algn="l"/>
            <a:r>
              <a:rPr lang="en-US" dirty="0" smtClean="0"/>
              <a:t>1: Investing and contracting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B89B00-6FDE-406B-AD92-EC35F6A7FF52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  <p:cxnSp>
        <p:nvCxnSpPr>
          <p:cNvPr id="6" name="Straight Arrow Connector 5"/>
          <p:cNvCxnSpPr/>
          <p:nvPr/>
        </p:nvCxnSpPr>
        <p:spPr bwMode="auto">
          <a:xfrm>
            <a:off x="1403648" y="4775666"/>
            <a:ext cx="6624736" cy="0"/>
          </a:xfrm>
          <a:prstGeom prst="straightConnector1">
            <a:avLst/>
          </a:prstGeom>
          <a:solidFill>
            <a:srgbClr val="BBE0E3"/>
          </a:solidFill>
          <a:ln w="381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" name="Straight Arrow Connector 6"/>
          <p:cNvCxnSpPr/>
          <p:nvPr/>
        </p:nvCxnSpPr>
        <p:spPr bwMode="auto">
          <a:xfrm flipV="1">
            <a:off x="1691680" y="1895346"/>
            <a:ext cx="0" cy="3096344"/>
          </a:xfrm>
          <a:prstGeom prst="straightConnector1">
            <a:avLst/>
          </a:prstGeom>
          <a:solidFill>
            <a:srgbClr val="BBE0E3"/>
          </a:solidFill>
          <a:ln w="381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Rectangle 11"/>
          <p:cNvSpPr/>
          <p:nvPr/>
        </p:nvSpPr>
        <p:spPr bwMode="auto">
          <a:xfrm>
            <a:off x="1835696" y="2327394"/>
            <a:ext cx="216024" cy="2448272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2303748" y="2327394"/>
            <a:ext cx="216024" cy="2448272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2771800" y="2327394"/>
            <a:ext cx="216024" cy="2448272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7704" y="4775666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1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68749" y="4775666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2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43808" y="4775666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3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75856" y="4775666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4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740352" y="4797152"/>
            <a:ext cx="648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Year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1943707" y="4127594"/>
            <a:ext cx="209017" cy="648072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2411759" y="4127594"/>
            <a:ext cx="209017" cy="648072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2879811" y="4127594"/>
            <a:ext cx="209017" cy="648072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3308090" y="4127594"/>
            <a:ext cx="209017" cy="648072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6379207" y="4127594"/>
            <a:ext cx="209017" cy="648072"/>
          </a:xfrm>
          <a:prstGeom prst="rect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7" name="TextBox 36"/>
          <p:cNvSpPr txBox="1"/>
          <p:nvPr/>
        </p:nvSpPr>
        <p:spPr>
          <a:xfrm>
            <a:off x="6811256" y="4775666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2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272301" y="4775666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3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42" name="Rectangle 41"/>
          <p:cNvSpPr/>
          <p:nvPr/>
        </p:nvSpPr>
        <p:spPr bwMode="auto">
          <a:xfrm>
            <a:off x="6847259" y="4127594"/>
            <a:ext cx="209017" cy="648072"/>
          </a:xfrm>
          <a:prstGeom prst="rect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3" name="Rectangle 42"/>
          <p:cNvSpPr/>
          <p:nvPr/>
        </p:nvSpPr>
        <p:spPr bwMode="auto">
          <a:xfrm>
            <a:off x="7315311" y="4127594"/>
            <a:ext cx="209017" cy="648072"/>
          </a:xfrm>
          <a:prstGeom prst="rect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8" name="Left-Right Arrow 47"/>
          <p:cNvSpPr/>
          <p:nvPr/>
        </p:nvSpPr>
        <p:spPr bwMode="auto">
          <a:xfrm>
            <a:off x="1835697" y="5114220"/>
            <a:ext cx="4464496" cy="309518"/>
          </a:xfrm>
          <a:prstGeom prst="leftRightArrow">
            <a:avLst>
              <a:gd name="adj1" fmla="val 100000"/>
              <a:gd name="adj2" fmla="val 50000"/>
            </a:avLst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n-lt"/>
              </a:rPr>
              <a:t>1</a:t>
            </a:r>
            <a:r>
              <a:rPr lang="en-US" sz="1600" baseline="30000" dirty="0" smtClean="0">
                <a:solidFill>
                  <a:schemeClr val="bg1"/>
                </a:solidFill>
                <a:latin typeface="+mn-lt"/>
              </a:rPr>
              <a:t>st</a:t>
            </a:r>
            <a:r>
              <a:rPr lang="en-US" sz="1600" dirty="0" smtClean="0">
                <a:solidFill>
                  <a:schemeClr val="bg1"/>
                </a:solidFill>
                <a:latin typeface="+mn-lt"/>
              </a:rPr>
              <a:t> PSC </a:t>
            </a:r>
            <a:endParaRPr lang="en-GB" sz="16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372200" y="4775666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1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675670" y="4775666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5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136715" y="4775666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6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611774" y="4775666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7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043822" y="4775666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8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58" name="Rectangle 57"/>
          <p:cNvSpPr/>
          <p:nvPr/>
        </p:nvSpPr>
        <p:spPr bwMode="auto">
          <a:xfrm>
            <a:off x="3711673" y="4127594"/>
            <a:ext cx="209017" cy="648072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9" name="Rectangle 58"/>
          <p:cNvSpPr/>
          <p:nvPr/>
        </p:nvSpPr>
        <p:spPr bwMode="auto">
          <a:xfrm>
            <a:off x="4179725" y="4127594"/>
            <a:ext cx="209017" cy="648072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0" name="Rectangle 59"/>
          <p:cNvSpPr/>
          <p:nvPr/>
        </p:nvSpPr>
        <p:spPr bwMode="auto">
          <a:xfrm>
            <a:off x="4647777" y="4127594"/>
            <a:ext cx="209017" cy="648072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1" name="Rectangle 60"/>
          <p:cNvSpPr/>
          <p:nvPr/>
        </p:nvSpPr>
        <p:spPr bwMode="auto">
          <a:xfrm>
            <a:off x="5076056" y="4127594"/>
            <a:ext cx="209017" cy="648072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472101" y="4775666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9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724130" y="4775666"/>
            <a:ext cx="5760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10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64" name="Rectangle 63"/>
          <p:cNvSpPr/>
          <p:nvPr/>
        </p:nvSpPr>
        <p:spPr bwMode="auto">
          <a:xfrm>
            <a:off x="5508104" y="4127594"/>
            <a:ext cx="209017" cy="648072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5" name="Rectangle 64"/>
          <p:cNvSpPr/>
          <p:nvPr/>
        </p:nvSpPr>
        <p:spPr bwMode="auto">
          <a:xfrm>
            <a:off x="5936383" y="4127594"/>
            <a:ext cx="209017" cy="648072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7" name="Striped Right Arrow 66"/>
          <p:cNvSpPr/>
          <p:nvPr/>
        </p:nvSpPr>
        <p:spPr bwMode="auto">
          <a:xfrm flipH="1">
            <a:off x="6300189" y="5114220"/>
            <a:ext cx="1440161" cy="309517"/>
          </a:xfrm>
          <a:prstGeom prst="stripedRightArrow">
            <a:avLst>
              <a:gd name="adj1" fmla="val 100000"/>
              <a:gd name="adj2" fmla="val 50000"/>
            </a:avLst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n-lt"/>
              </a:rPr>
              <a:t>2</a:t>
            </a:r>
            <a:r>
              <a:rPr lang="en-US" sz="1600" baseline="30000" dirty="0" smtClean="0">
                <a:solidFill>
                  <a:schemeClr val="bg1"/>
                </a:solidFill>
                <a:latin typeface="+mn-lt"/>
              </a:rPr>
              <a:t>nd</a:t>
            </a:r>
            <a:r>
              <a:rPr lang="en-US" sz="1600" dirty="0" smtClean="0">
                <a:solidFill>
                  <a:schemeClr val="bg1"/>
                </a:solidFill>
                <a:latin typeface="+mn-lt"/>
              </a:rPr>
              <a:t> PSC</a:t>
            </a:r>
            <a:endParaRPr lang="en-GB" sz="16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9" name="Left-Right Arrow 68"/>
          <p:cNvSpPr/>
          <p:nvPr/>
        </p:nvSpPr>
        <p:spPr bwMode="auto">
          <a:xfrm>
            <a:off x="1806702" y="5495746"/>
            <a:ext cx="1282126" cy="309518"/>
          </a:xfrm>
          <a:prstGeom prst="leftRightArrow">
            <a:avLst>
              <a:gd name="adj1" fmla="val 100000"/>
              <a:gd name="adj2" fmla="val 50000"/>
            </a:avLst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+mn-lt"/>
              </a:rPr>
              <a:t>Investment</a:t>
            </a:r>
            <a:endParaRPr lang="en-GB" sz="1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539552" y="1823338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Fin. Flow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cxnSp>
        <p:nvCxnSpPr>
          <p:cNvPr id="82" name="Straight Arrow Connector 81"/>
          <p:cNvCxnSpPr/>
          <p:nvPr/>
        </p:nvCxnSpPr>
        <p:spPr bwMode="auto">
          <a:xfrm flipV="1">
            <a:off x="6294954" y="2161892"/>
            <a:ext cx="0" cy="3571364"/>
          </a:xfrm>
          <a:prstGeom prst="straightConnector1">
            <a:avLst/>
          </a:prstGeom>
          <a:solidFill>
            <a:srgbClr val="BBE0E3"/>
          </a:solidFill>
          <a:ln w="38100" cap="flat" cmpd="sng" algn="ctr">
            <a:solidFill>
              <a:schemeClr val="tx1">
                <a:lumMod val="50000"/>
                <a:lumOff val="5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0070459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964488" cy="613618"/>
          </a:xfrm>
        </p:spPr>
        <p:txBody>
          <a:bodyPr/>
          <a:lstStyle/>
          <a:p>
            <a:pPr algn="l"/>
            <a:r>
              <a:rPr lang="en-US" dirty="0" smtClean="0"/>
              <a:t>Investing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124744"/>
            <a:ext cx="8208912" cy="5472608"/>
          </a:xfrm>
        </p:spPr>
        <p:txBody>
          <a:bodyPr/>
          <a:lstStyle/>
          <a:p>
            <a:r>
              <a:rPr lang="en-US" sz="2400" dirty="0" smtClean="0"/>
              <a:t>(Co-)Funding through the EU eliminates the huge problem of providing capital (in the time of the crisis…)</a:t>
            </a:r>
          </a:p>
          <a:p>
            <a:r>
              <a:rPr lang="en-US" sz="2400" dirty="0" smtClean="0"/>
              <a:t>Nonetheless: What is the best approach to the provision of the assets? </a:t>
            </a:r>
          </a:p>
          <a:p>
            <a:r>
              <a:rPr lang="en-US" sz="2400" dirty="0" smtClean="0"/>
              <a:t>Two (extreme) examples: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B89B00-6FDE-406B-AD92-EC35F6A7FF52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  <p:sp>
        <p:nvSpPr>
          <p:cNvPr id="5" name="Rounded Rectangle 4"/>
          <p:cNvSpPr/>
          <p:nvPr/>
        </p:nvSpPr>
        <p:spPr bwMode="auto">
          <a:xfrm>
            <a:off x="899592" y="3284984"/>
            <a:ext cx="3528392" cy="3312368"/>
          </a:xfrm>
          <a:prstGeom prst="roundRect">
            <a:avLst>
              <a:gd name="adj" fmla="val 9478"/>
            </a:avLst>
          </a:prstGeom>
          <a:solidFill>
            <a:schemeClr val="bg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By the </a:t>
            </a:r>
            <a:r>
              <a:rPr kumimoji="0" lang="en-US" sz="1800" b="1" i="0" u="sng" strike="noStrike" cap="none" normalizeH="0" baseline="0" dirty="0" smtClean="0">
                <a:ln>
                  <a:noFill/>
                </a:ln>
                <a:effectLst/>
                <a:latin typeface="+mn-lt"/>
              </a:rPr>
              <a:t>Transport Authority</a:t>
            </a:r>
          </a:p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2000" dirty="0" smtClean="0">
                <a:solidFill>
                  <a:srgbClr val="339933"/>
                </a:solidFill>
                <a:latin typeface="+mn-lt"/>
              </a:rPr>
              <a:t>+</a:t>
            </a:r>
            <a:r>
              <a:rPr lang="en-US" sz="1600" dirty="0" smtClean="0">
                <a:latin typeface="+mn-lt"/>
              </a:rPr>
              <a:t>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Neutrality</a:t>
            </a:r>
            <a:r>
              <a:rPr kumimoji="0" lang="en-US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(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sym typeface="Wingdings" panose="05000000000000000000" pitchFamily="2" charset="2"/>
              </a:rPr>
              <a:t>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State Aid)</a:t>
            </a:r>
          </a:p>
          <a:p>
            <a:pPr algn="l"/>
            <a:r>
              <a:rPr lang="en-US" sz="2000" dirty="0" smtClean="0">
                <a:solidFill>
                  <a:srgbClr val="339933"/>
                </a:solidFill>
                <a:latin typeface="Arial"/>
              </a:rPr>
              <a:t>+ </a:t>
            </a:r>
            <a:r>
              <a:rPr lang="en-US" sz="1600" dirty="0" smtClean="0">
                <a:solidFill>
                  <a:srgbClr val="000000"/>
                </a:solidFill>
                <a:latin typeface="Arial"/>
              </a:rPr>
              <a:t>Planning/strategic flexibility </a:t>
            </a:r>
            <a:endParaRPr lang="en-US" sz="1600" dirty="0" smtClean="0">
              <a:latin typeface="+mn-lt"/>
            </a:endParaRPr>
          </a:p>
          <a:p>
            <a:pPr algn="l"/>
            <a:r>
              <a:rPr lang="en-US" sz="2000" dirty="0">
                <a:solidFill>
                  <a:srgbClr val="339933"/>
                </a:solidFill>
                <a:latin typeface="Arial"/>
              </a:rPr>
              <a:t>+</a:t>
            </a:r>
            <a:r>
              <a:rPr lang="en-US" sz="1600" dirty="0">
                <a:solidFill>
                  <a:srgbClr val="000000"/>
                </a:solidFill>
                <a:latin typeface="Arial"/>
              </a:rPr>
              <a:t> Support of competition</a:t>
            </a:r>
            <a:endParaRPr lang="en-US" sz="1600" dirty="0" smtClean="0">
              <a:solidFill>
                <a:srgbClr val="000000"/>
              </a:solidFill>
              <a:latin typeface="Arial"/>
            </a:endParaRPr>
          </a:p>
          <a:p>
            <a:pPr algn="l"/>
            <a:r>
              <a:rPr lang="en-US" sz="2000" dirty="0">
                <a:solidFill>
                  <a:srgbClr val="339933"/>
                </a:solidFill>
                <a:latin typeface="Arial"/>
              </a:rPr>
              <a:t>+</a:t>
            </a:r>
            <a:r>
              <a:rPr lang="en-US" sz="16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Arial"/>
              </a:rPr>
              <a:t>Etc.</a:t>
            </a:r>
            <a:endParaRPr lang="en-US" sz="1600" dirty="0" smtClean="0">
              <a:latin typeface="+mn-lt"/>
            </a:endParaRPr>
          </a:p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algn="l"/>
            <a:r>
              <a:rPr lang="en-US" sz="2000" dirty="0" smtClean="0">
                <a:solidFill>
                  <a:srgbClr val="FF0000"/>
                </a:solidFill>
                <a:latin typeface="+mn-lt"/>
              </a:rPr>
              <a:t>–</a:t>
            </a:r>
            <a:r>
              <a:rPr lang="en-US" sz="1600" dirty="0">
                <a:latin typeface="+mn-lt"/>
              </a:rPr>
              <a:t> </a:t>
            </a:r>
            <a:r>
              <a:rPr lang="en-US" sz="1600" dirty="0" smtClean="0">
                <a:latin typeface="+mn-lt"/>
              </a:rPr>
              <a:t>Limited technical know-how</a:t>
            </a:r>
          </a:p>
          <a:p>
            <a:pPr algn="l"/>
            <a:r>
              <a:rPr lang="en-US" sz="2000" dirty="0">
                <a:solidFill>
                  <a:srgbClr val="FF0000"/>
                </a:solidFill>
                <a:latin typeface="Arial"/>
              </a:rPr>
              <a:t>–</a:t>
            </a:r>
            <a:r>
              <a:rPr lang="en-US" sz="16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Arial"/>
              </a:rPr>
              <a:t>Administrative burden</a:t>
            </a:r>
            <a:endParaRPr lang="en-US" sz="1600" dirty="0">
              <a:latin typeface="+mn-lt"/>
            </a:endParaRPr>
          </a:p>
          <a:p>
            <a:pPr algn="l"/>
            <a:r>
              <a:rPr lang="en-US" sz="2000" dirty="0">
                <a:solidFill>
                  <a:srgbClr val="FF0000"/>
                </a:solidFill>
                <a:latin typeface="Arial"/>
              </a:rPr>
              <a:t>–</a:t>
            </a:r>
            <a:r>
              <a:rPr lang="en-US" sz="16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Arial"/>
              </a:rPr>
              <a:t>Lack of incentives for operator</a:t>
            </a:r>
          </a:p>
          <a:p>
            <a:pPr algn="l"/>
            <a:r>
              <a:rPr lang="en-US" sz="2000" dirty="0">
                <a:solidFill>
                  <a:srgbClr val="FF0000"/>
                </a:solidFill>
                <a:latin typeface="Arial"/>
              </a:rPr>
              <a:t>–</a:t>
            </a:r>
            <a:r>
              <a:rPr lang="en-US" sz="16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Arial"/>
              </a:rPr>
              <a:t>Etc. </a:t>
            </a:r>
            <a:r>
              <a:rPr lang="en-US" sz="1600" dirty="0" smtClean="0">
                <a:latin typeface="+mn-lt"/>
              </a:rPr>
              <a:t>   </a:t>
            </a:r>
            <a:endParaRPr lang="en-GB" sz="1600" dirty="0">
              <a:latin typeface="+mn-lt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4932040" y="3284984"/>
            <a:ext cx="3528392" cy="3312368"/>
          </a:xfrm>
          <a:prstGeom prst="roundRect">
            <a:avLst>
              <a:gd name="adj" fmla="val 8616"/>
            </a:avLst>
          </a:prstGeom>
          <a:solidFill>
            <a:schemeClr val="tx1">
              <a:lumMod val="75000"/>
              <a:lumOff val="2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sz="1800" dirty="0" smtClean="0">
                <a:solidFill>
                  <a:schemeClr val="bg1"/>
                </a:solidFill>
                <a:latin typeface="+mn-lt"/>
              </a:rPr>
              <a:t>By the </a:t>
            </a:r>
            <a:r>
              <a:rPr lang="en-US" sz="1800" u="sng" dirty="0" smtClean="0">
                <a:solidFill>
                  <a:schemeClr val="bg1"/>
                </a:solidFill>
                <a:latin typeface="+mn-lt"/>
              </a:rPr>
              <a:t>Operator</a:t>
            </a:r>
          </a:p>
          <a:p>
            <a:pPr lvl="0" algn="l"/>
            <a:endParaRPr lang="en-US" sz="1600" dirty="0">
              <a:solidFill>
                <a:srgbClr val="000000"/>
              </a:solidFill>
              <a:latin typeface="Arial"/>
            </a:endParaRPr>
          </a:p>
          <a:p>
            <a:pPr lvl="0" algn="l"/>
            <a:r>
              <a:rPr lang="en-US" sz="2000" dirty="0">
                <a:solidFill>
                  <a:srgbClr val="339933"/>
                </a:solidFill>
                <a:latin typeface="Arial"/>
              </a:rPr>
              <a:t>+</a:t>
            </a:r>
            <a:r>
              <a:rPr lang="en-US" sz="16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600" dirty="0" smtClean="0">
                <a:solidFill>
                  <a:schemeClr val="bg1"/>
                </a:solidFill>
                <a:latin typeface="Arial"/>
              </a:rPr>
              <a:t>Technical know-how, experience</a:t>
            </a:r>
          </a:p>
          <a:p>
            <a:pPr lvl="0" algn="l"/>
            <a:r>
              <a:rPr lang="en-US" sz="2000" dirty="0" smtClean="0">
                <a:solidFill>
                  <a:srgbClr val="339933"/>
                </a:solidFill>
                <a:latin typeface="Arial"/>
              </a:rPr>
              <a:t>+ </a:t>
            </a:r>
            <a:r>
              <a:rPr lang="en-US" sz="1600" dirty="0">
                <a:solidFill>
                  <a:schemeClr val="bg1"/>
                </a:solidFill>
                <a:latin typeface="Arial"/>
              </a:rPr>
              <a:t>Internal synergies </a:t>
            </a:r>
          </a:p>
          <a:p>
            <a:pPr lvl="0" algn="l"/>
            <a:r>
              <a:rPr lang="en-US" sz="2000" dirty="0">
                <a:solidFill>
                  <a:srgbClr val="339933"/>
                </a:solidFill>
                <a:latin typeface="Arial"/>
              </a:rPr>
              <a:t>+</a:t>
            </a:r>
            <a:r>
              <a:rPr lang="en-US" sz="16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600" dirty="0">
                <a:solidFill>
                  <a:schemeClr val="bg1"/>
                </a:solidFill>
                <a:latin typeface="Arial"/>
              </a:rPr>
              <a:t>Implicit incentives</a:t>
            </a:r>
          </a:p>
          <a:p>
            <a:pPr lvl="0" algn="l"/>
            <a:r>
              <a:rPr lang="en-US" sz="2000" dirty="0" smtClean="0">
                <a:solidFill>
                  <a:srgbClr val="339933"/>
                </a:solidFill>
                <a:latin typeface="Arial"/>
              </a:rPr>
              <a:t>+</a:t>
            </a:r>
            <a:r>
              <a:rPr lang="en-US" sz="160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600" dirty="0">
                <a:solidFill>
                  <a:schemeClr val="bg1"/>
                </a:solidFill>
                <a:latin typeface="Arial"/>
              </a:rPr>
              <a:t>Etc.</a:t>
            </a:r>
          </a:p>
          <a:p>
            <a:pPr lvl="0" algn="l"/>
            <a:endParaRPr lang="en-US" sz="1600" dirty="0">
              <a:solidFill>
                <a:srgbClr val="000000"/>
              </a:solidFill>
              <a:latin typeface="Arial"/>
            </a:endParaRPr>
          </a:p>
          <a:p>
            <a:pPr lvl="0" algn="l"/>
            <a:r>
              <a:rPr lang="en-US" sz="2000" dirty="0">
                <a:solidFill>
                  <a:srgbClr val="FF0000"/>
                </a:solidFill>
                <a:latin typeface="Arial"/>
              </a:rPr>
              <a:t>–</a:t>
            </a:r>
            <a:r>
              <a:rPr lang="en-US" sz="16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600" dirty="0">
                <a:solidFill>
                  <a:schemeClr val="bg1"/>
                </a:solidFill>
                <a:latin typeface="Arial"/>
              </a:rPr>
              <a:t>Inflexible</a:t>
            </a:r>
          </a:p>
          <a:p>
            <a:pPr lvl="0" algn="l"/>
            <a:r>
              <a:rPr lang="en-US" sz="2000" dirty="0" smtClean="0">
                <a:solidFill>
                  <a:srgbClr val="FF0000"/>
                </a:solidFill>
                <a:latin typeface="Arial"/>
              </a:rPr>
              <a:t>–</a:t>
            </a:r>
            <a:r>
              <a:rPr lang="en-US" sz="160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600" dirty="0">
                <a:solidFill>
                  <a:schemeClr val="bg1"/>
                </a:solidFill>
                <a:latin typeface="Arial"/>
              </a:rPr>
              <a:t>Potentially discriminating (</a:t>
            </a:r>
            <a:r>
              <a:rPr lang="en-US" sz="1600" dirty="0">
                <a:solidFill>
                  <a:schemeClr val="bg1"/>
                </a:solidFill>
                <a:latin typeface="Arial"/>
                <a:sym typeface="Wingdings" panose="05000000000000000000" pitchFamily="2" charset="2"/>
              </a:rPr>
              <a:t>SA)</a:t>
            </a:r>
            <a:endParaRPr lang="en-US" sz="1600" dirty="0">
              <a:solidFill>
                <a:schemeClr val="bg1"/>
              </a:solidFill>
              <a:latin typeface="Arial"/>
            </a:endParaRPr>
          </a:p>
          <a:p>
            <a:pPr lvl="0" algn="l"/>
            <a:r>
              <a:rPr lang="en-US" sz="2000" dirty="0">
                <a:solidFill>
                  <a:srgbClr val="FF0000"/>
                </a:solidFill>
                <a:latin typeface="Arial"/>
              </a:rPr>
              <a:t>–</a:t>
            </a:r>
            <a:r>
              <a:rPr lang="en-US" sz="16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600" dirty="0">
                <a:solidFill>
                  <a:schemeClr val="bg1"/>
                </a:solidFill>
                <a:latin typeface="Arial"/>
              </a:rPr>
              <a:t>Risk of </a:t>
            </a:r>
            <a:r>
              <a:rPr lang="en-US" sz="1600" dirty="0" smtClean="0">
                <a:solidFill>
                  <a:schemeClr val="bg1"/>
                </a:solidFill>
                <a:latin typeface="Arial"/>
              </a:rPr>
              <a:t>overinvestment</a:t>
            </a:r>
            <a:endParaRPr lang="en-US" sz="1600" dirty="0">
              <a:solidFill>
                <a:schemeClr val="bg1"/>
              </a:solidFill>
              <a:latin typeface="Arial"/>
            </a:endParaRPr>
          </a:p>
          <a:p>
            <a:pPr lvl="0" algn="l"/>
            <a:r>
              <a:rPr lang="en-US" sz="2000" dirty="0">
                <a:solidFill>
                  <a:srgbClr val="FF0000"/>
                </a:solidFill>
                <a:latin typeface="Arial"/>
              </a:rPr>
              <a:t>–</a:t>
            </a:r>
            <a:r>
              <a:rPr lang="en-US" sz="16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600" dirty="0">
                <a:solidFill>
                  <a:schemeClr val="bg1"/>
                </a:solidFill>
                <a:latin typeface="Arial"/>
              </a:rPr>
              <a:t>Etc.</a:t>
            </a:r>
            <a:endParaRPr lang="en-GB" sz="1600" dirty="0">
              <a:solidFill>
                <a:schemeClr val="bg1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483856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carrarin\AppData\Local\Microsoft\Windows\Temporary Internet Files\Content.IE5\DX4NTDMA\people[1]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033"/>
          <a:stretch/>
        </p:blipFill>
        <p:spPr bwMode="auto">
          <a:xfrm>
            <a:off x="6664687" y="1503659"/>
            <a:ext cx="2393832" cy="1134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carrarin\Desktop\ThomasCook-example-t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3893" y="5229200"/>
            <a:ext cx="2758587" cy="1458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carrarin\Desktop\TALENT2_Donauwoerth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83" t="17421" r="10627" b="2563"/>
          <a:stretch/>
        </p:blipFill>
        <p:spPr bwMode="auto">
          <a:xfrm>
            <a:off x="54456" y="2276872"/>
            <a:ext cx="2395450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1907704" y="1227732"/>
            <a:ext cx="5353948" cy="5147972"/>
            <a:chOff x="1907704" y="1227732"/>
            <a:chExt cx="5353948" cy="5147972"/>
          </a:xfrm>
        </p:grpSpPr>
        <p:sp>
          <p:nvSpPr>
            <p:cNvPr id="14" name="Oval 13"/>
            <p:cNvSpPr/>
            <p:nvPr/>
          </p:nvSpPr>
          <p:spPr bwMode="auto">
            <a:xfrm>
              <a:off x="1907704" y="1227732"/>
              <a:ext cx="5353948" cy="514797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707904" y="1239143"/>
              <a:ext cx="17281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Quality</a:t>
              </a:r>
              <a:endParaRPr lang="en-GB" sz="24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964488" cy="613618"/>
          </a:xfrm>
        </p:spPr>
        <p:txBody>
          <a:bodyPr/>
          <a:lstStyle/>
          <a:p>
            <a:pPr algn="l"/>
            <a:r>
              <a:rPr lang="en-US" dirty="0" smtClean="0"/>
              <a:t>Investment logic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B89B00-6FDE-406B-AD92-EC35F6A7FF52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4741372" y="1988840"/>
            <a:ext cx="2160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339933"/>
                </a:solidFill>
                <a:latin typeface="+mn-lt"/>
              </a:rPr>
              <a:t>1</a:t>
            </a:r>
            <a:r>
              <a:rPr lang="en-US" sz="2400" dirty="0" smtClean="0">
                <a:solidFill>
                  <a:srgbClr val="339933"/>
                </a:solidFill>
                <a:latin typeface="+mn-lt"/>
              </a:rPr>
              <a:t>. Demand</a:t>
            </a:r>
            <a:endParaRPr lang="en-GB" sz="2400" dirty="0">
              <a:solidFill>
                <a:srgbClr val="339933"/>
              </a:solidFill>
              <a:latin typeface="+mn-lt"/>
            </a:endParaRPr>
          </a:p>
        </p:txBody>
      </p:sp>
      <p:sp>
        <p:nvSpPr>
          <p:cNvPr id="7" name="Circular Arrow 6"/>
          <p:cNvSpPr/>
          <p:nvPr/>
        </p:nvSpPr>
        <p:spPr bwMode="auto">
          <a:xfrm rot="799014">
            <a:off x="2604458" y="1821498"/>
            <a:ext cx="3960440" cy="3960440"/>
          </a:xfrm>
          <a:prstGeom prst="circularArrow">
            <a:avLst>
              <a:gd name="adj1" fmla="val 6196"/>
              <a:gd name="adj2" fmla="val 364949"/>
              <a:gd name="adj3" fmla="val 15609905"/>
              <a:gd name="adj4" fmla="val 10800000"/>
              <a:gd name="adj5" fmla="val 3098"/>
            </a:avLst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00" y="5229200"/>
            <a:ext cx="1728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339933"/>
                </a:solidFill>
                <a:latin typeface="+mn-lt"/>
              </a:rPr>
              <a:t>2. </a:t>
            </a:r>
            <a:r>
              <a:rPr lang="en-US" sz="2400" dirty="0" smtClean="0">
                <a:solidFill>
                  <a:srgbClr val="339933"/>
                </a:solidFill>
                <a:latin typeface="+mn-lt"/>
              </a:rPr>
              <a:t>Offer</a:t>
            </a:r>
            <a:endParaRPr lang="en-GB" sz="2400" dirty="0">
              <a:solidFill>
                <a:srgbClr val="339933"/>
              </a:solidFill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63688" y="3348281"/>
            <a:ext cx="24016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+mn-lt"/>
              </a:rPr>
              <a:t>3.</a:t>
            </a: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 Investment</a:t>
            </a:r>
            <a:endParaRPr lang="en-GB" sz="2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6" name="Circular Arrow 15"/>
          <p:cNvSpPr/>
          <p:nvPr/>
        </p:nvSpPr>
        <p:spPr bwMode="auto">
          <a:xfrm rot="8642663">
            <a:off x="2610309" y="1821497"/>
            <a:ext cx="3960440" cy="3960440"/>
          </a:xfrm>
          <a:prstGeom prst="circularArrow">
            <a:avLst>
              <a:gd name="adj1" fmla="val 6196"/>
              <a:gd name="adj2" fmla="val 364949"/>
              <a:gd name="adj3" fmla="val 15609905"/>
              <a:gd name="adj4" fmla="val 10800000"/>
              <a:gd name="adj5" fmla="val 3098"/>
            </a:avLst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Circular Arrow 16"/>
          <p:cNvSpPr/>
          <p:nvPr/>
        </p:nvSpPr>
        <p:spPr bwMode="auto">
          <a:xfrm rot="16032793">
            <a:off x="2610310" y="1821497"/>
            <a:ext cx="3960440" cy="3960440"/>
          </a:xfrm>
          <a:prstGeom prst="circularArrow">
            <a:avLst>
              <a:gd name="adj1" fmla="val 6196"/>
              <a:gd name="adj2" fmla="val 364949"/>
              <a:gd name="adj3" fmla="val 15609905"/>
              <a:gd name="adj4" fmla="val 10800000"/>
              <a:gd name="adj5" fmla="val 3098"/>
            </a:avLst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527033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12" grpId="0"/>
      <p:bldP spid="13" grpId="0"/>
      <p:bldP spid="16" grpId="0" animBg="1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964488" cy="613618"/>
          </a:xfrm>
        </p:spPr>
        <p:txBody>
          <a:bodyPr/>
          <a:lstStyle/>
          <a:p>
            <a:pPr algn="l"/>
            <a:r>
              <a:rPr lang="en-US" dirty="0" smtClean="0"/>
              <a:t>Contracting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124744"/>
            <a:ext cx="8208912" cy="5472608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Main problem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GB" dirty="0" smtClean="0">
                <a:solidFill>
                  <a:srgbClr val="C00000"/>
                </a:solidFill>
              </a:rPr>
              <a:t>Consequences</a:t>
            </a:r>
            <a:endParaRPr lang="en-GB" dirty="0" smtClean="0"/>
          </a:p>
          <a:p>
            <a:pPr lvl="1"/>
            <a:r>
              <a:rPr lang="en-GB" sz="2400" dirty="0" smtClean="0"/>
              <a:t>Economic: Risk of overcompensation</a:t>
            </a:r>
          </a:p>
          <a:p>
            <a:pPr lvl="1"/>
            <a:r>
              <a:rPr lang="en-US" sz="2400" dirty="0" smtClean="0"/>
              <a:t>Financial: Accounting?</a:t>
            </a:r>
            <a:endParaRPr lang="en-GB" sz="2400" dirty="0" smtClean="0"/>
          </a:p>
          <a:p>
            <a:pPr lvl="1"/>
            <a:r>
              <a:rPr lang="en-GB" sz="2400" dirty="0" smtClean="0"/>
              <a:t>Legal: Operator is “owner” or just “user” of the assets or …?</a:t>
            </a:r>
          </a:p>
          <a:p>
            <a:pPr lvl="1"/>
            <a:r>
              <a:rPr lang="en-GB" sz="2400" dirty="0" smtClean="0"/>
              <a:t>Operative: Management of the assets (</a:t>
            </a:r>
            <a:r>
              <a:rPr lang="en-GB" sz="2400" dirty="0" smtClean="0">
                <a:sym typeface="Wingdings" panose="05000000000000000000" pitchFamily="2" charset="2"/>
              </a:rPr>
              <a:t> Part 2 of presentation</a:t>
            </a:r>
            <a:r>
              <a:rPr lang="en-GB" sz="2400" dirty="0" smtClean="0"/>
              <a:t>)</a:t>
            </a:r>
            <a:br>
              <a:rPr lang="en-GB" sz="2400" dirty="0" smtClean="0"/>
            </a:b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B89B00-6FDE-406B-AD92-EC35F6A7FF52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  <p:grpSp>
        <p:nvGrpSpPr>
          <p:cNvPr id="10" name="Group 9"/>
          <p:cNvGrpSpPr/>
          <p:nvPr/>
        </p:nvGrpSpPr>
        <p:grpSpPr>
          <a:xfrm>
            <a:off x="1470137" y="1942840"/>
            <a:ext cx="6264696" cy="1512168"/>
            <a:chOff x="1187624" y="2420888"/>
            <a:chExt cx="6264696" cy="1512168"/>
          </a:xfrm>
        </p:grpSpPr>
        <p:sp>
          <p:nvSpPr>
            <p:cNvPr id="5" name="Rounded Rectangle 4"/>
            <p:cNvSpPr/>
            <p:nvPr/>
          </p:nvSpPr>
          <p:spPr bwMode="auto">
            <a:xfrm>
              <a:off x="1187624" y="2420888"/>
              <a:ext cx="6264696" cy="1512168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403648" y="2643298"/>
              <a:ext cx="244827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+mn-lt"/>
                </a:rPr>
                <a:t>Lifetime of assets</a:t>
              </a:r>
            </a:p>
            <a:p>
              <a:r>
                <a:rPr lang="en-US" sz="2000" dirty="0" smtClean="0">
                  <a:latin typeface="+mn-lt"/>
                </a:rPr>
                <a:t>(or depreciation period)</a:t>
              </a:r>
              <a:endParaRPr lang="en-GB" sz="2000" dirty="0">
                <a:latin typeface="+mn-lt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779912" y="2511601"/>
              <a:ext cx="1584176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0" dirty="0" smtClean="0">
                  <a:solidFill>
                    <a:srgbClr val="C00000"/>
                  </a:solidFill>
                  <a:latin typeface="+mn-lt"/>
                </a:rPr>
                <a:t>&gt;</a:t>
              </a:r>
              <a:endParaRPr lang="en-GB" sz="8000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292080" y="2797187"/>
              <a:ext cx="18002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+mn-lt"/>
                </a:rPr>
                <a:t>Duration of PSC</a:t>
              </a:r>
              <a:endParaRPr lang="en-GB" sz="2000" dirty="0">
                <a:latin typeface="+mn-lt"/>
              </a:endParaRPr>
            </a:p>
          </p:txBody>
        </p:sp>
      </p:grpSp>
      <p:sp>
        <p:nvSpPr>
          <p:cNvPr id="9" name="Lightning Bolt 8"/>
          <p:cNvSpPr/>
          <p:nvPr/>
        </p:nvSpPr>
        <p:spPr bwMode="auto">
          <a:xfrm>
            <a:off x="3779912" y="1196752"/>
            <a:ext cx="1152128" cy="1152128"/>
          </a:xfrm>
          <a:prstGeom prst="lightningBolt">
            <a:avLst/>
          </a:prstGeom>
          <a:solidFill>
            <a:schemeClr val="accent4">
              <a:lumMod val="75000"/>
              <a:lumOff val="25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269610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"/>
                            </p:stCondLst>
                            <p:childTnLst>
                              <p:par>
                                <p:cTn id="9" presetID="27" presetClass="emph" presetSubtype="0" repeatCount="500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1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" dur="1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" dur="1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1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</p:bldLst>
  </p:timing>
</p:sld>
</file>

<file path=ppt/theme/theme1.xml><?xml version="1.0" encoding="utf-8"?>
<a:theme xmlns:a="http://schemas.openxmlformats.org/drawingml/2006/main" name="1_Proposal">
  <a:themeElements>
    <a:clrScheme name="1_Proposal 8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FC4FB"/>
      </a:accent5>
      <a:accent6>
        <a:srgbClr val="8A5CE7"/>
      </a:accent6>
      <a:hlink>
        <a:srgbClr val="E4005C"/>
      </a:hlink>
      <a:folHlink>
        <a:srgbClr val="C36C03"/>
      </a:folHlink>
    </a:clrScheme>
    <a:fontScheme name="1_Propos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Proposal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posal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posal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posal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posal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posal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oposal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oposal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6871</TotalTime>
  <Words>792</Words>
  <Application>Microsoft Office PowerPoint</Application>
  <PresentationFormat>On-screen Show (4:3)</PresentationFormat>
  <Paragraphs>274</Paragraphs>
  <Slides>23</Slides>
  <Notes>3</Notes>
  <HiddenSlides>4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1_Proposal</vt:lpstr>
      <vt:lpstr>Default Design</vt:lpstr>
      <vt:lpstr>2_Default Design</vt:lpstr>
      <vt:lpstr>JASPERS Networking Platform Organisational and Contractual Structures  for EU funded Public Transport  EU funding of Rolling Stock  and related fixed assets</vt:lpstr>
      <vt:lpstr>Networking Platform activities</vt:lpstr>
      <vt:lpstr>Rationale: Investing in assets</vt:lpstr>
      <vt:lpstr>Rationale (2) : Assets and PSC</vt:lpstr>
      <vt:lpstr>Roadmap</vt:lpstr>
      <vt:lpstr>1: Investing and contracting</vt:lpstr>
      <vt:lpstr>Investing</vt:lpstr>
      <vt:lpstr>Investment logic</vt:lpstr>
      <vt:lpstr>Contracting</vt:lpstr>
      <vt:lpstr>Contracting</vt:lpstr>
      <vt:lpstr>Excursus: Reg. (EU) 1370/2007</vt:lpstr>
      <vt:lpstr>Excursus: net financial effect</vt:lpstr>
      <vt:lpstr>Excursus: “Railway Guidelines”</vt:lpstr>
      <vt:lpstr>2: Operating</vt:lpstr>
      <vt:lpstr>Operating/running the assets</vt:lpstr>
      <vt:lpstr>3: Transferring</vt:lpstr>
      <vt:lpstr>Transferring</vt:lpstr>
      <vt:lpstr>State Aid</vt:lpstr>
      <vt:lpstr>State Aid</vt:lpstr>
      <vt:lpstr>Conclusions</vt:lpstr>
      <vt:lpstr>Conclusions</vt:lpstr>
      <vt:lpstr>PowerPoint Presentation</vt:lpstr>
      <vt:lpstr>PowerPoint Presentation</vt:lpstr>
    </vt:vector>
  </TitlesOfParts>
  <Company>BEI | EIB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Days 2008 Presentation on JASPERS</dc:title>
  <dc:creator>JASPERS AC</dc:creator>
  <cp:lastModifiedBy>SCHNEIDER Joachim</cp:lastModifiedBy>
  <cp:revision>728</cp:revision>
  <dcterms:created xsi:type="dcterms:W3CDTF">2008-09-10T15:44:12Z</dcterms:created>
  <dcterms:modified xsi:type="dcterms:W3CDTF">2015-05-26T16:17:40Z</dcterms:modified>
</cp:coreProperties>
</file>